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slideLayouts/slideLayout16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45"/>
  </p:notesMasterIdLst>
  <p:sldIdLst>
    <p:sldId id="257" r:id="rId3"/>
    <p:sldId id="326" r:id="rId4"/>
    <p:sldId id="311" r:id="rId5"/>
    <p:sldId id="327" r:id="rId6"/>
    <p:sldId id="328" r:id="rId7"/>
    <p:sldId id="329" r:id="rId8"/>
    <p:sldId id="291" r:id="rId9"/>
    <p:sldId id="264" r:id="rId10"/>
    <p:sldId id="292" r:id="rId11"/>
    <p:sldId id="289" r:id="rId12"/>
    <p:sldId id="262" r:id="rId13"/>
    <p:sldId id="293" r:id="rId14"/>
    <p:sldId id="295" r:id="rId15"/>
    <p:sldId id="294" r:id="rId16"/>
    <p:sldId id="296" r:id="rId17"/>
    <p:sldId id="290" r:id="rId18"/>
    <p:sldId id="313" r:id="rId19"/>
    <p:sldId id="297" r:id="rId20"/>
    <p:sldId id="312" r:id="rId21"/>
    <p:sldId id="310" r:id="rId22"/>
    <p:sldId id="268" r:id="rId23"/>
    <p:sldId id="279" r:id="rId24"/>
    <p:sldId id="269" r:id="rId25"/>
    <p:sldId id="267" r:id="rId26"/>
    <p:sldId id="258" r:id="rId27"/>
    <p:sldId id="263" r:id="rId28"/>
    <p:sldId id="265" r:id="rId29"/>
    <p:sldId id="266" r:id="rId30"/>
    <p:sldId id="259" r:id="rId31"/>
    <p:sldId id="315" r:id="rId32"/>
    <p:sldId id="319" r:id="rId33"/>
    <p:sldId id="316" r:id="rId34"/>
    <p:sldId id="317" r:id="rId35"/>
    <p:sldId id="314" r:id="rId36"/>
    <p:sldId id="320" r:id="rId37"/>
    <p:sldId id="318" r:id="rId38"/>
    <p:sldId id="321" r:id="rId39"/>
    <p:sldId id="322" r:id="rId40"/>
    <p:sldId id="323" r:id="rId41"/>
    <p:sldId id="324" r:id="rId42"/>
    <p:sldId id="325" r:id="rId43"/>
    <p:sldId id="260" r:id="rId4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李 立" initials="李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1104BA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-474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viewProps" Target="viewProps.xml"/><Relationship Id="rId8" Type="http://schemas.openxmlformats.org/officeDocument/2006/relationships/slide" Target="slides/slide6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jpeg>
</file>

<file path=ppt/media/image3.png>
</file>

<file path=ppt/media/image30.png>
</file>

<file path=ppt/media/image31.jpeg>
</file>

<file path=ppt/media/image32.jpeg>
</file>

<file path=ppt/media/image33.jpeg>
</file>

<file path=ppt/media/image34.jpeg>
</file>

<file path=ppt/media/image35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pPr/>
              <a:t>2020/12/8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4815025-FF1A-45B9-896D-5F39D92850F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D4561-9334-4496-955E-C10473E7DA50}" type="datetimeFigureOut">
              <a:rPr lang="zh-CN" altLang="en-US" smtClean="0"/>
              <a:pPr/>
              <a:t>2020/12/8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A895F-7AED-40B4-B417-E59BAA76F562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1366838"/>
            <a:ext cx="12192000" cy="412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 userDrawn="1"/>
        </p:nvSpPr>
        <p:spPr>
          <a:xfrm>
            <a:off x="0" y="1362074"/>
            <a:ext cx="12192000" cy="4124325"/>
          </a:xfrm>
          <a:prstGeom prst="rect">
            <a:avLst/>
          </a:prstGeom>
          <a:solidFill>
            <a:schemeClr val="accent1">
              <a:lumMod val="50000"/>
              <a:alpha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/>
          <p:cNvSpPr txBox="1"/>
          <p:nvPr userDrawn="1"/>
        </p:nvSpPr>
        <p:spPr>
          <a:xfrm>
            <a:off x="1407160" y="1879600"/>
            <a:ext cx="93776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高考地理    考点突破</a:t>
            </a: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3714432" y="3211770"/>
            <a:ext cx="4763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rgbClr val="FFFF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一节课解决一个知识点</a:t>
            </a: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4744720" y="4214495"/>
            <a:ext cx="2702560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 userDrawn="1"/>
        </p:nvSpPr>
        <p:spPr>
          <a:xfrm>
            <a:off x="4868863" y="4425819"/>
            <a:ext cx="2454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峰哥地理  追求精品</a:t>
            </a:r>
          </a:p>
        </p:txBody>
      </p:sp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395787" y="463511"/>
            <a:ext cx="1400425" cy="13304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D4561-9334-4496-955E-C10473E7DA50}" type="datetimeFigureOut">
              <a:rPr lang="zh-CN" altLang="en-US" smtClean="0"/>
              <a:pPr/>
              <a:t>2020/12/8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A895F-7AED-40B4-B417-E59BAA76F56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D4561-9334-4496-955E-C10473E7DA50}" type="datetimeFigureOut">
              <a:rPr lang="zh-CN" altLang="en-US" smtClean="0"/>
              <a:pPr/>
              <a:t>2020/12/8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A895F-7AED-40B4-B417-E59BAA76F56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D4561-9334-4496-955E-C10473E7DA50}" type="datetimeFigureOut">
              <a:rPr lang="zh-CN" altLang="en-US" smtClean="0"/>
              <a:pPr/>
              <a:t>2020/12/8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A895F-7AED-40B4-B417-E59BAA76F562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1366838"/>
            <a:ext cx="12192000" cy="412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 userDrawn="1"/>
        </p:nvSpPr>
        <p:spPr>
          <a:xfrm>
            <a:off x="0" y="1362074"/>
            <a:ext cx="12192000" cy="4124325"/>
          </a:xfrm>
          <a:prstGeom prst="rect">
            <a:avLst/>
          </a:prstGeom>
          <a:solidFill>
            <a:schemeClr val="accent1">
              <a:lumMod val="50000"/>
              <a:alpha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/>
          <p:cNvSpPr txBox="1"/>
          <p:nvPr userDrawn="1"/>
        </p:nvSpPr>
        <p:spPr>
          <a:xfrm>
            <a:off x="1407160" y="1879600"/>
            <a:ext cx="93776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高考地理    考点突破</a:t>
            </a: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3714432" y="3211770"/>
            <a:ext cx="4763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rgbClr val="FFFF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一节课解决一个知识点</a:t>
            </a: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4744720" y="4214495"/>
            <a:ext cx="2702560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 userDrawn="1"/>
        </p:nvSpPr>
        <p:spPr>
          <a:xfrm>
            <a:off x="4868863" y="4425819"/>
            <a:ext cx="2454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峰哥地理  追求精品</a:t>
            </a:r>
          </a:p>
        </p:txBody>
      </p:sp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395787" y="463511"/>
            <a:ext cx="1400425" cy="13304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/>
          <p:cNvSpPr/>
          <p:nvPr userDrawn="1"/>
        </p:nvSpPr>
        <p:spPr>
          <a:xfrm>
            <a:off x="866457" y="841355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椭圆 7"/>
          <p:cNvSpPr/>
          <p:nvPr userDrawn="1"/>
        </p:nvSpPr>
        <p:spPr>
          <a:xfrm>
            <a:off x="7538720" y="1945005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 userDrawn="1"/>
        </p:nvSpPr>
        <p:spPr>
          <a:xfrm>
            <a:off x="10464800" y="4012565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 userDrawn="1"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 userDrawn="1"/>
        </p:nvSpPr>
        <p:spPr>
          <a:xfrm>
            <a:off x="497839" y="1009947"/>
            <a:ext cx="113087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峰哥地理千聊课堂（关注微信公众号“千聊”搜直播间“峰哥地理（高中）”）</a:t>
            </a: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883285" y="915252"/>
            <a:ext cx="22688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系统复习课程：</a:t>
            </a: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2966719" y="915252"/>
            <a:ext cx="78822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一轮复习：自然地理（</a:t>
            </a:r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52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课时）、人文地理（</a:t>
            </a:r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课时）  </a:t>
            </a:r>
            <a:endParaRPr lang="en-US" altLang="zh-CN" sz="2400" dirty="0">
              <a:solidFill>
                <a:schemeClr val="accent5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区域地理（</a:t>
            </a:r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课时）、选修地理（</a:t>
            </a:r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课时）</a:t>
            </a: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2966718" y="1882983"/>
            <a:ext cx="78822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二轮复习：专题强化训练、综合练习刷题课程  </a:t>
            </a:r>
            <a:endParaRPr lang="en-US" altLang="zh-CN" sz="2400" dirty="0">
              <a:solidFill>
                <a:schemeClr val="accent5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高考真题解析课程</a:t>
            </a: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497839" y="2971908"/>
            <a:ext cx="113087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微信公众号：高中地理学交流）</a:t>
            </a:r>
          </a:p>
        </p:txBody>
      </p:sp>
      <p:sp>
        <p:nvSpPr>
          <p:cNvPr id="17" name="矩形 16"/>
          <p:cNvSpPr/>
          <p:nvPr userDrawn="1"/>
        </p:nvSpPr>
        <p:spPr>
          <a:xfrm flipV="1">
            <a:off x="1085850" y="695276"/>
            <a:ext cx="10020300" cy="88187"/>
          </a:xfrm>
          <a:prstGeom prst="rect">
            <a:avLst/>
          </a:prstGeom>
          <a:solidFill>
            <a:srgbClr val="6CAE43"/>
          </a:solidFill>
          <a:ln>
            <a:solidFill>
              <a:srgbClr val="6CAE43"/>
            </a:solidFill>
          </a:ln>
          <a:effectLst>
            <a:innerShdw blurRad="101600" dist="25400" dir="135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 userDrawn="1"/>
        </p:nvSpPr>
        <p:spPr>
          <a:xfrm>
            <a:off x="9525" y="783463"/>
            <a:ext cx="12192000" cy="58478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800" dirty="0">
              <a:solidFill>
                <a:prstClr val="white"/>
              </a:solidFill>
              <a:latin typeface="DIN-BoldItalic" pitchFamily="50" charset="0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 userDrawn="1"/>
        </p:nvGrpSpPr>
        <p:grpSpPr>
          <a:xfrm>
            <a:off x="1123950" y="80257"/>
            <a:ext cx="9982200" cy="945967"/>
            <a:chOff x="1962166" y="1455915"/>
            <a:chExt cx="7981956" cy="945967"/>
          </a:xfrm>
        </p:grpSpPr>
        <p:grpSp>
          <p:nvGrpSpPr>
            <p:cNvPr id="20" name="组合 19"/>
            <p:cNvGrpSpPr/>
            <p:nvPr/>
          </p:nvGrpSpPr>
          <p:grpSpPr>
            <a:xfrm>
              <a:off x="1962166" y="1455915"/>
              <a:ext cx="955285" cy="945967"/>
              <a:chOff x="3277155" y="1287216"/>
              <a:chExt cx="1350961" cy="1337794"/>
            </a:xfrm>
          </p:grpSpPr>
          <p:grpSp>
            <p:nvGrpSpPr>
              <p:cNvPr id="27" name="组合 26"/>
              <p:cNvGrpSpPr/>
              <p:nvPr/>
            </p:nvGrpSpPr>
            <p:grpSpPr>
              <a:xfrm flipV="1">
                <a:off x="3897517" y="1291486"/>
                <a:ext cx="107223" cy="944474"/>
                <a:chOff x="4397738" y="4219255"/>
                <a:chExt cx="107223" cy="944474"/>
              </a:xfrm>
            </p:grpSpPr>
            <p:sp>
              <p:nvSpPr>
                <p:cNvPr id="30" name="矩形 29"/>
                <p:cNvSpPr/>
                <p:nvPr/>
              </p:nvSpPr>
              <p:spPr>
                <a:xfrm>
                  <a:off x="4430680" y="4219255"/>
                  <a:ext cx="41340" cy="832057"/>
                </a:xfrm>
                <a:prstGeom prst="rect">
                  <a:avLst/>
                </a:prstGeom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0"/>
                </a:gra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19050" h="63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1" name="任意多边形 55"/>
                <p:cNvSpPr/>
                <p:nvPr/>
              </p:nvSpPr>
              <p:spPr>
                <a:xfrm>
                  <a:off x="4397738" y="4993542"/>
                  <a:ext cx="107223" cy="170187"/>
                </a:xfrm>
                <a:custGeom>
                  <a:avLst/>
                  <a:gdLst>
                    <a:gd name="connsiteX0" fmla="*/ 0 w 229839"/>
                    <a:gd name="connsiteY0" fmla="*/ 0 h 123110"/>
                    <a:gd name="connsiteX1" fmla="*/ 229839 w 229839"/>
                    <a:gd name="connsiteY1" fmla="*/ 0 h 123110"/>
                    <a:gd name="connsiteX2" fmla="*/ 229839 w 229839"/>
                    <a:gd name="connsiteY2" fmla="*/ 123110 h 123110"/>
                    <a:gd name="connsiteX3" fmla="*/ 0 w 229839"/>
                    <a:gd name="connsiteY3" fmla="*/ 123110 h 123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9839" h="123110">
                      <a:moveTo>
                        <a:pt x="0" y="0"/>
                      </a:moveTo>
                      <a:lnTo>
                        <a:pt x="229839" y="0"/>
                      </a:lnTo>
                      <a:lnTo>
                        <a:pt x="229839" y="123110"/>
                      </a:lnTo>
                      <a:lnTo>
                        <a:pt x="0" y="123110"/>
                      </a:lnTo>
                      <a:close/>
                    </a:path>
                  </a:pathLst>
                </a:custGeom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0"/>
                </a:gra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12700" h="63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28" name="任意多边形 52"/>
              <p:cNvSpPr/>
              <p:nvPr/>
            </p:nvSpPr>
            <p:spPr>
              <a:xfrm>
                <a:off x="3535839" y="2167810"/>
                <a:ext cx="830580" cy="457200"/>
              </a:xfrm>
              <a:custGeom>
                <a:avLst/>
                <a:gdLst>
                  <a:gd name="connsiteX0" fmla="*/ 0 w 830580"/>
                  <a:gd name="connsiteY0" fmla="*/ 0 h 457200"/>
                  <a:gd name="connsiteX1" fmla="*/ 830580 w 830580"/>
                  <a:gd name="connsiteY1" fmla="*/ 0 h 457200"/>
                  <a:gd name="connsiteX2" fmla="*/ 830580 w 830580"/>
                  <a:gd name="connsiteY2" fmla="*/ 457200 h 457200"/>
                  <a:gd name="connsiteX3" fmla="*/ 608210 w 830580"/>
                  <a:gd name="connsiteY3" fmla="*/ 457200 h 457200"/>
                  <a:gd name="connsiteX4" fmla="*/ 608210 w 830580"/>
                  <a:gd name="connsiteY4" fmla="*/ 415966 h 457200"/>
                  <a:gd name="connsiteX5" fmla="*/ 573326 w 830580"/>
                  <a:gd name="connsiteY5" fmla="*/ 415966 h 457200"/>
                  <a:gd name="connsiteX6" fmla="*/ 532092 w 830580"/>
                  <a:gd name="connsiteY6" fmla="*/ 457200 h 457200"/>
                  <a:gd name="connsiteX7" fmla="*/ 298488 w 830580"/>
                  <a:gd name="connsiteY7" fmla="*/ 457200 h 457200"/>
                  <a:gd name="connsiteX8" fmla="*/ 257254 w 830580"/>
                  <a:gd name="connsiteY8" fmla="*/ 415966 h 457200"/>
                  <a:gd name="connsiteX9" fmla="*/ 222370 w 830580"/>
                  <a:gd name="connsiteY9" fmla="*/ 415966 h 457200"/>
                  <a:gd name="connsiteX10" fmla="*/ 222370 w 830580"/>
                  <a:gd name="connsiteY10" fmla="*/ 457200 h 457200"/>
                  <a:gd name="connsiteX11" fmla="*/ 0 w 830580"/>
                  <a:gd name="connsiteY11" fmla="*/ 45720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0580" h="457200">
                    <a:moveTo>
                      <a:pt x="0" y="0"/>
                    </a:moveTo>
                    <a:lnTo>
                      <a:pt x="830580" y="0"/>
                    </a:lnTo>
                    <a:lnTo>
                      <a:pt x="830580" y="457200"/>
                    </a:lnTo>
                    <a:lnTo>
                      <a:pt x="608210" y="457200"/>
                    </a:lnTo>
                    <a:lnTo>
                      <a:pt x="608210" y="415966"/>
                    </a:lnTo>
                    <a:lnTo>
                      <a:pt x="573326" y="415966"/>
                    </a:lnTo>
                    <a:lnTo>
                      <a:pt x="532092" y="457200"/>
                    </a:lnTo>
                    <a:lnTo>
                      <a:pt x="298488" y="457200"/>
                    </a:lnTo>
                    <a:lnTo>
                      <a:pt x="257254" y="415966"/>
                    </a:lnTo>
                    <a:lnTo>
                      <a:pt x="222370" y="415966"/>
                    </a:lnTo>
                    <a:lnTo>
                      <a:pt x="222370" y="457200"/>
                    </a:lnTo>
                    <a:lnTo>
                      <a:pt x="0" y="457200"/>
                    </a:lnTo>
                    <a:close/>
                  </a:path>
                </a:pathLst>
              </a:custGeom>
              <a:gradFill>
                <a:gsLst>
                  <a:gs pos="93000">
                    <a:srgbClr val="363638"/>
                  </a:gs>
                  <a:gs pos="7000">
                    <a:srgbClr val="313132"/>
                  </a:gs>
                  <a:gs pos="46000">
                    <a:srgbClr val="3B3B3D"/>
                  </a:gs>
                  <a:gs pos="93000">
                    <a:schemeClr val="tx1">
                      <a:lumMod val="85000"/>
                      <a:lumOff val="15000"/>
                    </a:schemeClr>
                  </a:gs>
                  <a:gs pos="7000">
                    <a:schemeClr val="tx1">
                      <a:lumMod val="85000"/>
                      <a:lumOff val="15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pic>
            <p:nvPicPr>
              <p:cNvPr id="29" name="图片 28"/>
              <p:cNvPicPr>
                <a:picLocks noChangeAspect="1"/>
              </p:cNvPicPr>
              <p:nvPr/>
            </p:nvPicPr>
            <p:blipFill rotWithShape="1">
              <a:blip r:embed="rId2"/>
              <a:srcRect t="76775"/>
              <a:stretch>
                <a:fillRect/>
              </a:stretch>
            </p:blipFill>
            <p:spPr>
              <a:xfrm>
                <a:off x="3277155" y="1287216"/>
                <a:ext cx="1350961" cy="113512"/>
              </a:xfrm>
              <a:prstGeom prst="rect">
                <a:avLst/>
              </a:prstGeom>
            </p:spPr>
          </p:pic>
        </p:grpSp>
        <p:grpSp>
          <p:nvGrpSpPr>
            <p:cNvPr id="21" name="组合 20"/>
            <p:cNvGrpSpPr/>
            <p:nvPr/>
          </p:nvGrpSpPr>
          <p:grpSpPr>
            <a:xfrm>
              <a:off x="8988837" y="1455915"/>
              <a:ext cx="955285" cy="945967"/>
              <a:chOff x="3277155" y="1287216"/>
              <a:chExt cx="1350961" cy="1337794"/>
            </a:xfrm>
          </p:grpSpPr>
          <p:grpSp>
            <p:nvGrpSpPr>
              <p:cNvPr id="22" name="组合 21"/>
              <p:cNvGrpSpPr/>
              <p:nvPr/>
            </p:nvGrpSpPr>
            <p:grpSpPr>
              <a:xfrm flipV="1">
                <a:off x="3897517" y="1291486"/>
                <a:ext cx="107223" cy="944474"/>
                <a:chOff x="4397738" y="4219255"/>
                <a:chExt cx="107223" cy="944474"/>
              </a:xfrm>
            </p:grpSpPr>
            <p:sp>
              <p:nvSpPr>
                <p:cNvPr id="25" name="矩形 24"/>
                <p:cNvSpPr/>
                <p:nvPr/>
              </p:nvSpPr>
              <p:spPr>
                <a:xfrm>
                  <a:off x="4430680" y="4219255"/>
                  <a:ext cx="41340" cy="832057"/>
                </a:xfrm>
                <a:prstGeom prst="rect">
                  <a:avLst/>
                </a:prstGeom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0"/>
                </a:gra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19050" h="63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6" name="任意多边形 50"/>
                <p:cNvSpPr/>
                <p:nvPr/>
              </p:nvSpPr>
              <p:spPr>
                <a:xfrm>
                  <a:off x="4397738" y="4993542"/>
                  <a:ext cx="107223" cy="170187"/>
                </a:xfrm>
                <a:custGeom>
                  <a:avLst/>
                  <a:gdLst>
                    <a:gd name="connsiteX0" fmla="*/ 0 w 229839"/>
                    <a:gd name="connsiteY0" fmla="*/ 0 h 123110"/>
                    <a:gd name="connsiteX1" fmla="*/ 229839 w 229839"/>
                    <a:gd name="connsiteY1" fmla="*/ 0 h 123110"/>
                    <a:gd name="connsiteX2" fmla="*/ 229839 w 229839"/>
                    <a:gd name="connsiteY2" fmla="*/ 123110 h 123110"/>
                    <a:gd name="connsiteX3" fmla="*/ 0 w 229839"/>
                    <a:gd name="connsiteY3" fmla="*/ 123110 h 123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9839" h="123110">
                      <a:moveTo>
                        <a:pt x="0" y="0"/>
                      </a:moveTo>
                      <a:lnTo>
                        <a:pt x="229839" y="0"/>
                      </a:lnTo>
                      <a:lnTo>
                        <a:pt x="229839" y="123110"/>
                      </a:lnTo>
                      <a:lnTo>
                        <a:pt x="0" y="123110"/>
                      </a:lnTo>
                      <a:close/>
                    </a:path>
                  </a:pathLst>
                </a:custGeom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0"/>
                </a:gra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12700" h="63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23" name="任意多边形 47"/>
              <p:cNvSpPr/>
              <p:nvPr/>
            </p:nvSpPr>
            <p:spPr>
              <a:xfrm>
                <a:off x="3535839" y="2167810"/>
                <a:ext cx="830580" cy="457200"/>
              </a:xfrm>
              <a:custGeom>
                <a:avLst/>
                <a:gdLst>
                  <a:gd name="connsiteX0" fmla="*/ 0 w 830580"/>
                  <a:gd name="connsiteY0" fmla="*/ 0 h 457200"/>
                  <a:gd name="connsiteX1" fmla="*/ 830580 w 830580"/>
                  <a:gd name="connsiteY1" fmla="*/ 0 h 457200"/>
                  <a:gd name="connsiteX2" fmla="*/ 830580 w 830580"/>
                  <a:gd name="connsiteY2" fmla="*/ 457200 h 457200"/>
                  <a:gd name="connsiteX3" fmla="*/ 608210 w 830580"/>
                  <a:gd name="connsiteY3" fmla="*/ 457200 h 457200"/>
                  <a:gd name="connsiteX4" fmla="*/ 608210 w 830580"/>
                  <a:gd name="connsiteY4" fmla="*/ 415966 h 457200"/>
                  <a:gd name="connsiteX5" fmla="*/ 573326 w 830580"/>
                  <a:gd name="connsiteY5" fmla="*/ 415966 h 457200"/>
                  <a:gd name="connsiteX6" fmla="*/ 532092 w 830580"/>
                  <a:gd name="connsiteY6" fmla="*/ 457200 h 457200"/>
                  <a:gd name="connsiteX7" fmla="*/ 298488 w 830580"/>
                  <a:gd name="connsiteY7" fmla="*/ 457200 h 457200"/>
                  <a:gd name="connsiteX8" fmla="*/ 257254 w 830580"/>
                  <a:gd name="connsiteY8" fmla="*/ 415966 h 457200"/>
                  <a:gd name="connsiteX9" fmla="*/ 222370 w 830580"/>
                  <a:gd name="connsiteY9" fmla="*/ 415966 h 457200"/>
                  <a:gd name="connsiteX10" fmla="*/ 222370 w 830580"/>
                  <a:gd name="connsiteY10" fmla="*/ 457200 h 457200"/>
                  <a:gd name="connsiteX11" fmla="*/ 0 w 830580"/>
                  <a:gd name="connsiteY11" fmla="*/ 45720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0580" h="457200">
                    <a:moveTo>
                      <a:pt x="0" y="0"/>
                    </a:moveTo>
                    <a:lnTo>
                      <a:pt x="830580" y="0"/>
                    </a:lnTo>
                    <a:lnTo>
                      <a:pt x="830580" y="457200"/>
                    </a:lnTo>
                    <a:lnTo>
                      <a:pt x="608210" y="457200"/>
                    </a:lnTo>
                    <a:lnTo>
                      <a:pt x="608210" y="415966"/>
                    </a:lnTo>
                    <a:lnTo>
                      <a:pt x="573326" y="415966"/>
                    </a:lnTo>
                    <a:lnTo>
                      <a:pt x="532092" y="457200"/>
                    </a:lnTo>
                    <a:lnTo>
                      <a:pt x="298488" y="457200"/>
                    </a:lnTo>
                    <a:lnTo>
                      <a:pt x="257254" y="415966"/>
                    </a:lnTo>
                    <a:lnTo>
                      <a:pt x="222370" y="415966"/>
                    </a:lnTo>
                    <a:lnTo>
                      <a:pt x="222370" y="457200"/>
                    </a:lnTo>
                    <a:lnTo>
                      <a:pt x="0" y="457200"/>
                    </a:lnTo>
                    <a:close/>
                  </a:path>
                </a:pathLst>
              </a:custGeom>
              <a:gradFill>
                <a:gsLst>
                  <a:gs pos="93000">
                    <a:srgbClr val="363638"/>
                  </a:gs>
                  <a:gs pos="7000">
                    <a:srgbClr val="313132"/>
                  </a:gs>
                  <a:gs pos="46000">
                    <a:srgbClr val="3B3B3D"/>
                  </a:gs>
                  <a:gs pos="93000">
                    <a:schemeClr val="tx1">
                      <a:lumMod val="85000"/>
                      <a:lumOff val="15000"/>
                    </a:schemeClr>
                  </a:gs>
                  <a:gs pos="7000">
                    <a:schemeClr val="tx1">
                      <a:lumMod val="85000"/>
                      <a:lumOff val="15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pic>
            <p:nvPicPr>
              <p:cNvPr id="24" name="图片 23"/>
              <p:cNvPicPr>
                <a:picLocks noChangeAspect="1"/>
              </p:cNvPicPr>
              <p:nvPr/>
            </p:nvPicPr>
            <p:blipFill rotWithShape="1">
              <a:blip r:embed="rId2"/>
              <a:srcRect t="76775"/>
              <a:stretch>
                <a:fillRect/>
              </a:stretch>
            </p:blipFill>
            <p:spPr>
              <a:xfrm>
                <a:off x="3277155" y="1287216"/>
                <a:ext cx="1350961" cy="113512"/>
              </a:xfrm>
              <a:prstGeom prst="rect">
                <a:avLst/>
              </a:prstGeom>
            </p:spPr>
          </p:pic>
        </p:grpSp>
      </p:grpSp>
      <p:cxnSp>
        <p:nvCxnSpPr>
          <p:cNvPr id="32" name="直接连接符 31"/>
          <p:cNvCxnSpPr/>
          <p:nvPr userDrawn="1"/>
        </p:nvCxnSpPr>
        <p:spPr>
          <a:xfrm>
            <a:off x="4303395" y="2077384"/>
            <a:ext cx="0" cy="418054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 userDrawn="1"/>
        </p:nvCxnSpPr>
        <p:spPr>
          <a:xfrm>
            <a:off x="4303395" y="3376043"/>
            <a:ext cx="0" cy="86812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 userDrawn="1"/>
        </p:nvCxnSpPr>
        <p:spPr>
          <a:xfrm>
            <a:off x="7907655" y="2077384"/>
            <a:ext cx="0" cy="418054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 userDrawn="1"/>
        </p:nvCxnSpPr>
        <p:spPr>
          <a:xfrm>
            <a:off x="7907655" y="3376043"/>
            <a:ext cx="0" cy="86812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组合 35"/>
          <p:cNvGrpSpPr/>
          <p:nvPr userDrawn="1"/>
        </p:nvGrpSpPr>
        <p:grpSpPr>
          <a:xfrm>
            <a:off x="377180" y="1453085"/>
            <a:ext cx="3660332" cy="1177221"/>
            <a:chOff x="6901248" y="2192915"/>
            <a:chExt cx="2666093" cy="1177221"/>
          </a:xfrm>
        </p:grpSpPr>
        <p:sp>
          <p:nvSpPr>
            <p:cNvPr id="37" name="文本框 61"/>
            <p:cNvSpPr txBox="1"/>
            <p:nvPr/>
          </p:nvSpPr>
          <p:spPr>
            <a:xfrm>
              <a:off x="7261606" y="2192915"/>
              <a:ext cx="19543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dirty="0">
                  <a:solidFill>
                    <a:srgbClr val="203E6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峰哥地理千聊课堂</a:t>
              </a:r>
            </a:p>
          </p:txBody>
        </p:sp>
        <p:sp>
          <p:nvSpPr>
            <p:cNvPr id="38" name="矩形 37"/>
            <p:cNvSpPr/>
            <p:nvPr/>
          </p:nvSpPr>
          <p:spPr>
            <a:xfrm>
              <a:off x="6901248" y="2662250"/>
              <a:ext cx="2666093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关注微信公众号“千聊”搜直播间“峰哥地理（高中）”</a:t>
              </a:r>
              <a:endParaRPr lang="en-US" altLang="zh-CN" sz="2000" dirty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</p:txBody>
        </p:sp>
      </p:grpSp>
      <p:grpSp>
        <p:nvGrpSpPr>
          <p:cNvPr id="39" name="组合 38"/>
          <p:cNvGrpSpPr/>
          <p:nvPr userDrawn="1"/>
        </p:nvGrpSpPr>
        <p:grpSpPr>
          <a:xfrm>
            <a:off x="829171" y="2976681"/>
            <a:ext cx="2725912" cy="2994669"/>
            <a:chOff x="7150554" y="2192953"/>
            <a:chExt cx="2666093" cy="2116818"/>
          </a:xfrm>
        </p:grpSpPr>
        <p:sp>
          <p:nvSpPr>
            <p:cNvPr id="40" name="文本框 64"/>
            <p:cNvSpPr txBox="1"/>
            <p:nvPr/>
          </p:nvSpPr>
          <p:spPr>
            <a:xfrm>
              <a:off x="7150555" y="2192953"/>
              <a:ext cx="1923123" cy="282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dirty="0">
                  <a:solidFill>
                    <a:srgbClr val="203E6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系统复习课程：</a:t>
              </a:r>
            </a:p>
          </p:txBody>
        </p:sp>
        <p:sp>
          <p:nvSpPr>
            <p:cNvPr id="41" name="矩形 40"/>
            <p:cNvSpPr/>
            <p:nvPr/>
          </p:nvSpPr>
          <p:spPr>
            <a:xfrm>
              <a:off x="7150554" y="2482304"/>
              <a:ext cx="2666093" cy="1827467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chemeClr val="accent5">
                      <a:lumMod val="50000"/>
                    </a:schemeClr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一轮复习：</a:t>
              </a:r>
              <a:endParaRPr lang="en-US" altLang="zh-CN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 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自然地理（</a:t>
              </a:r>
              <a:r>
                <a:rPr lang="en-US" altLang="zh-CN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52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课时）</a:t>
              </a:r>
              <a:endParaRPr lang="en-US" altLang="zh-CN" dirty="0">
                <a:solidFill>
                  <a:srgbClr val="FF000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 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人文地理（</a:t>
              </a:r>
              <a:r>
                <a:rPr lang="en-US" altLang="zh-CN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15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课时）</a:t>
              </a:r>
              <a:endParaRPr lang="en-US" altLang="zh-CN" dirty="0">
                <a:solidFill>
                  <a:srgbClr val="FF000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 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区域地理（</a:t>
              </a:r>
              <a:r>
                <a:rPr lang="en-US" altLang="zh-CN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50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课时）</a:t>
              </a:r>
              <a:endParaRPr lang="en-US" altLang="zh-CN" dirty="0">
                <a:solidFill>
                  <a:srgbClr val="FF000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 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选修地理（</a:t>
              </a:r>
              <a:r>
                <a:rPr lang="en-US" altLang="zh-CN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16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课时）</a:t>
              </a:r>
              <a:endParaRPr lang="en-US" altLang="zh-CN" dirty="0">
                <a:solidFill>
                  <a:srgbClr val="FF000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chemeClr val="accent5">
                      <a:lumMod val="50000"/>
                    </a:schemeClr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二轮复习：</a:t>
              </a:r>
              <a:endParaRPr lang="en-US" altLang="zh-CN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 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专题强训课程</a:t>
              </a:r>
              <a:endParaRPr lang="en-US" altLang="zh-CN" dirty="0">
                <a:solidFill>
                  <a:srgbClr val="FF000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 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综合卷刷题课程</a:t>
              </a:r>
              <a:endParaRPr lang="en-US" altLang="zh-CN" dirty="0">
                <a:solidFill>
                  <a:srgbClr val="FF000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 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历年高考真题解析课程</a:t>
              </a:r>
              <a:endParaRPr lang="en-US" altLang="zh-CN" dirty="0">
                <a:solidFill>
                  <a:srgbClr val="FF000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</p:txBody>
        </p:sp>
      </p:grpSp>
      <p:grpSp>
        <p:nvGrpSpPr>
          <p:cNvPr id="42" name="组合 41"/>
          <p:cNvGrpSpPr/>
          <p:nvPr userDrawn="1"/>
        </p:nvGrpSpPr>
        <p:grpSpPr>
          <a:xfrm>
            <a:off x="4955077" y="1453084"/>
            <a:ext cx="2299867" cy="903269"/>
            <a:chOff x="7444264" y="2173005"/>
            <a:chExt cx="2399803" cy="502965"/>
          </a:xfrm>
        </p:grpSpPr>
        <p:sp>
          <p:nvSpPr>
            <p:cNvPr id="43" name="文本框 67"/>
            <p:cNvSpPr txBox="1"/>
            <p:nvPr/>
          </p:nvSpPr>
          <p:spPr>
            <a:xfrm>
              <a:off x="7689922" y="2173005"/>
              <a:ext cx="1807006" cy="257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dirty="0">
                  <a:solidFill>
                    <a:srgbClr val="203E6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微信公众号</a:t>
              </a:r>
            </a:p>
          </p:txBody>
        </p:sp>
        <p:sp>
          <p:nvSpPr>
            <p:cNvPr id="44" name="矩形 43"/>
            <p:cNvSpPr/>
            <p:nvPr/>
          </p:nvSpPr>
          <p:spPr>
            <a:xfrm>
              <a:off x="7444264" y="2453178"/>
              <a:ext cx="2399803" cy="22279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dirty="0">
                  <a:solidFill>
                    <a:srgbClr val="00206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高中地理学习交流</a:t>
              </a:r>
              <a:endParaRPr lang="en-US" altLang="zh-CN" sz="2000" dirty="0">
                <a:solidFill>
                  <a:srgbClr val="00206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</p:txBody>
        </p:sp>
      </p:grpSp>
      <p:sp>
        <p:nvSpPr>
          <p:cNvPr id="45" name="文本框 70"/>
          <p:cNvSpPr txBox="1"/>
          <p:nvPr userDrawn="1"/>
        </p:nvSpPr>
        <p:spPr>
          <a:xfrm>
            <a:off x="4919518" y="3043291"/>
            <a:ext cx="23575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 发布免费答疑视频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 发布学习方法、知识总结、试卷等</a:t>
            </a:r>
          </a:p>
        </p:txBody>
      </p:sp>
      <p:sp>
        <p:nvSpPr>
          <p:cNvPr id="46" name="文本框 73"/>
          <p:cNvSpPr txBox="1"/>
          <p:nvPr userDrawn="1"/>
        </p:nvSpPr>
        <p:spPr>
          <a:xfrm>
            <a:off x="8990266" y="1453085"/>
            <a:ext cx="1923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400" dirty="0">
                <a:solidFill>
                  <a:srgbClr val="203E6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交流方式 </a:t>
            </a:r>
          </a:p>
        </p:txBody>
      </p:sp>
      <p:sp>
        <p:nvSpPr>
          <p:cNvPr id="47" name="文本框 76"/>
          <p:cNvSpPr txBox="1"/>
          <p:nvPr userDrawn="1"/>
        </p:nvSpPr>
        <p:spPr>
          <a:xfrm>
            <a:off x="8321254" y="2976681"/>
            <a:ext cx="32611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QQ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群：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122814312</a:t>
            </a:r>
          </a:p>
          <a:p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327508886</a:t>
            </a:r>
          </a:p>
          <a:p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36023537</a:t>
            </a:r>
          </a:p>
          <a:p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 微信：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15258553825</a:t>
            </a:r>
          </a:p>
          <a:p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QQ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群：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42636175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（千聊系统课程班同学专属资料下载群）</a:t>
            </a:r>
          </a:p>
        </p:txBody>
      </p:sp>
      <p:sp>
        <p:nvSpPr>
          <p:cNvPr id="48" name="Freeform 139"/>
          <p:cNvSpPr>
            <a:spLocks noEditPoints="1"/>
          </p:cNvSpPr>
          <p:nvPr userDrawn="1"/>
        </p:nvSpPr>
        <p:spPr bwMode="auto">
          <a:xfrm>
            <a:off x="2084794" y="1151912"/>
            <a:ext cx="245104" cy="164812"/>
          </a:xfrm>
          <a:custGeom>
            <a:avLst/>
            <a:gdLst>
              <a:gd name="T0" fmla="*/ 162 w 400"/>
              <a:gd name="T1" fmla="*/ 206 h 271"/>
              <a:gd name="T2" fmla="*/ 177 w 400"/>
              <a:gd name="T3" fmla="*/ 260 h 271"/>
              <a:gd name="T4" fmla="*/ 232 w 400"/>
              <a:gd name="T5" fmla="*/ 246 h 271"/>
              <a:gd name="T6" fmla="*/ 325 w 400"/>
              <a:gd name="T7" fmla="*/ 4 h 271"/>
              <a:gd name="T8" fmla="*/ 162 w 400"/>
              <a:gd name="T9" fmla="*/ 206 h 271"/>
              <a:gd name="T10" fmla="*/ 200 w 400"/>
              <a:gd name="T11" fmla="*/ 54 h 271"/>
              <a:gd name="T12" fmla="*/ 225 w 400"/>
              <a:gd name="T13" fmla="*/ 56 h 271"/>
              <a:gd name="T14" fmla="*/ 254 w 400"/>
              <a:gd name="T15" fmla="*/ 21 h 271"/>
              <a:gd name="T16" fmla="*/ 200 w 400"/>
              <a:gd name="T17" fmla="*/ 14 h 271"/>
              <a:gd name="T18" fmla="*/ 0 w 400"/>
              <a:gd name="T19" fmla="*/ 229 h 271"/>
              <a:gd name="T20" fmla="*/ 1 w 400"/>
              <a:gd name="T21" fmla="*/ 251 h 271"/>
              <a:gd name="T22" fmla="*/ 22 w 400"/>
              <a:gd name="T23" fmla="*/ 269 h 271"/>
              <a:gd name="T24" fmla="*/ 41 w 400"/>
              <a:gd name="T25" fmla="*/ 248 h 271"/>
              <a:gd name="T26" fmla="*/ 40 w 400"/>
              <a:gd name="T27" fmla="*/ 229 h 271"/>
              <a:gd name="T28" fmla="*/ 200 w 400"/>
              <a:gd name="T29" fmla="*/ 54 h 271"/>
              <a:gd name="T30" fmla="*/ 344 w 400"/>
              <a:gd name="T31" fmla="*/ 79 h 271"/>
              <a:gd name="T32" fmla="*/ 327 w 400"/>
              <a:gd name="T33" fmla="*/ 122 h 271"/>
              <a:gd name="T34" fmla="*/ 360 w 400"/>
              <a:gd name="T35" fmla="*/ 229 h 271"/>
              <a:gd name="T36" fmla="*/ 359 w 400"/>
              <a:gd name="T37" fmla="*/ 248 h 271"/>
              <a:gd name="T38" fmla="*/ 377 w 400"/>
              <a:gd name="T39" fmla="*/ 270 h 271"/>
              <a:gd name="T40" fmla="*/ 379 w 400"/>
              <a:gd name="T41" fmla="*/ 270 h 271"/>
              <a:gd name="T42" fmla="*/ 399 w 400"/>
              <a:gd name="T43" fmla="*/ 252 h 271"/>
              <a:gd name="T44" fmla="*/ 400 w 400"/>
              <a:gd name="T45" fmla="*/ 229 h 271"/>
              <a:gd name="T46" fmla="*/ 344 w 400"/>
              <a:gd name="T47" fmla="*/ 79 h 2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00" h="271">
                <a:moveTo>
                  <a:pt x="162" y="206"/>
                </a:moveTo>
                <a:cubicBezTo>
                  <a:pt x="149" y="230"/>
                  <a:pt x="158" y="249"/>
                  <a:pt x="177" y="260"/>
                </a:cubicBezTo>
                <a:cubicBezTo>
                  <a:pt x="196" y="271"/>
                  <a:pt x="218" y="270"/>
                  <a:pt x="232" y="246"/>
                </a:cubicBezTo>
                <a:cubicBezTo>
                  <a:pt x="245" y="222"/>
                  <a:pt x="333" y="8"/>
                  <a:pt x="325" y="4"/>
                </a:cubicBezTo>
                <a:cubicBezTo>
                  <a:pt x="317" y="0"/>
                  <a:pt x="176" y="182"/>
                  <a:pt x="162" y="206"/>
                </a:cubicBezTo>
                <a:close/>
                <a:moveTo>
                  <a:pt x="200" y="54"/>
                </a:moveTo>
                <a:cubicBezTo>
                  <a:pt x="209" y="54"/>
                  <a:pt x="217" y="55"/>
                  <a:pt x="225" y="56"/>
                </a:cubicBezTo>
                <a:cubicBezTo>
                  <a:pt x="234" y="45"/>
                  <a:pt x="244" y="33"/>
                  <a:pt x="254" y="21"/>
                </a:cubicBezTo>
                <a:cubicBezTo>
                  <a:pt x="236" y="16"/>
                  <a:pt x="218" y="14"/>
                  <a:pt x="200" y="14"/>
                </a:cubicBezTo>
                <a:cubicBezTo>
                  <a:pt x="88" y="14"/>
                  <a:pt x="0" y="108"/>
                  <a:pt x="0" y="229"/>
                </a:cubicBezTo>
                <a:cubicBezTo>
                  <a:pt x="0" y="236"/>
                  <a:pt x="0" y="244"/>
                  <a:pt x="1" y="251"/>
                </a:cubicBezTo>
                <a:cubicBezTo>
                  <a:pt x="2" y="262"/>
                  <a:pt x="12" y="270"/>
                  <a:pt x="22" y="269"/>
                </a:cubicBezTo>
                <a:cubicBezTo>
                  <a:pt x="33" y="268"/>
                  <a:pt x="42" y="259"/>
                  <a:pt x="41" y="248"/>
                </a:cubicBezTo>
                <a:cubicBezTo>
                  <a:pt x="40" y="242"/>
                  <a:pt x="40" y="235"/>
                  <a:pt x="40" y="229"/>
                </a:cubicBezTo>
                <a:cubicBezTo>
                  <a:pt x="40" y="131"/>
                  <a:pt x="110" y="54"/>
                  <a:pt x="200" y="54"/>
                </a:cubicBezTo>
                <a:close/>
                <a:moveTo>
                  <a:pt x="344" y="79"/>
                </a:moveTo>
                <a:cubicBezTo>
                  <a:pt x="339" y="94"/>
                  <a:pt x="333" y="109"/>
                  <a:pt x="327" y="122"/>
                </a:cubicBezTo>
                <a:cubicBezTo>
                  <a:pt x="348" y="152"/>
                  <a:pt x="360" y="189"/>
                  <a:pt x="360" y="229"/>
                </a:cubicBezTo>
                <a:cubicBezTo>
                  <a:pt x="360" y="235"/>
                  <a:pt x="359" y="242"/>
                  <a:pt x="359" y="248"/>
                </a:cubicBezTo>
                <a:cubicBezTo>
                  <a:pt x="358" y="259"/>
                  <a:pt x="366" y="269"/>
                  <a:pt x="377" y="270"/>
                </a:cubicBezTo>
                <a:cubicBezTo>
                  <a:pt x="378" y="270"/>
                  <a:pt x="378" y="270"/>
                  <a:pt x="379" y="270"/>
                </a:cubicBezTo>
                <a:cubicBezTo>
                  <a:pt x="389" y="270"/>
                  <a:pt x="398" y="262"/>
                  <a:pt x="399" y="252"/>
                </a:cubicBezTo>
                <a:cubicBezTo>
                  <a:pt x="399" y="244"/>
                  <a:pt x="400" y="237"/>
                  <a:pt x="400" y="229"/>
                </a:cubicBezTo>
                <a:cubicBezTo>
                  <a:pt x="400" y="170"/>
                  <a:pt x="379" y="117"/>
                  <a:pt x="344" y="79"/>
                </a:cubicBezTo>
                <a:close/>
              </a:path>
            </a:pathLst>
          </a:custGeom>
          <a:solidFill>
            <a:srgbClr val="6CAE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AU">
              <a:solidFill>
                <a:schemeClr val="lt1"/>
              </a:solidFill>
            </a:endParaRPr>
          </a:p>
        </p:txBody>
      </p:sp>
      <p:sp>
        <p:nvSpPr>
          <p:cNvPr id="49" name="Freeform 134"/>
          <p:cNvSpPr>
            <a:spLocks noEditPoints="1"/>
          </p:cNvSpPr>
          <p:nvPr userDrawn="1"/>
        </p:nvSpPr>
        <p:spPr bwMode="auto">
          <a:xfrm>
            <a:off x="5982458" y="1162295"/>
            <a:ext cx="245104" cy="145795"/>
          </a:xfrm>
          <a:custGeom>
            <a:avLst/>
            <a:gdLst>
              <a:gd name="T0" fmla="*/ 308 w 400"/>
              <a:gd name="T1" fmla="*/ 120 h 240"/>
              <a:gd name="T2" fmla="*/ 353 w 400"/>
              <a:gd name="T3" fmla="*/ 33 h 240"/>
              <a:gd name="T4" fmla="*/ 380 w 400"/>
              <a:gd name="T5" fmla="*/ 33 h 240"/>
              <a:gd name="T6" fmla="*/ 307 w 400"/>
              <a:gd name="T7" fmla="*/ 0 h 240"/>
              <a:gd name="T8" fmla="*/ 106 w 400"/>
              <a:gd name="T9" fmla="*/ 0 h 240"/>
              <a:gd name="T10" fmla="*/ 0 w 400"/>
              <a:gd name="T11" fmla="*/ 120 h 240"/>
              <a:gd name="T12" fmla="*/ 106 w 400"/>
              <a:gd name="T13" fmla="*/ 240 h 240"/>
              <a:gd name="T14" fmla="*/ 307 w 400"/>
              <a:gd name="T15" fmla="*/ 240 h 240"/>
              <a:gd name="T16" fmla="*/ 380 w 400"/>
              <a:gd name="T17" fmla="*/ 206 h 240"/>
              <a:gd name="T18" fmla="*/ 353 w 400"/>
              <a:gd name="T19" fmla="*/ 206 h 240"/>
              <a:gd name="T20" fmla="*/ 308 w 400"/>
              <a:gd name="T21" fmla="*/ 120 h 240"/>
              <a:gd name="T22" fmla="*/ 254 w 400"/>
              <a:gd name="T23" fmla="*/ 156 h 240"/>
              <a:gd name="T24" fmla="*/ 240 w 400"/>
              <a:gd name="T25" fmla="*/ 156 h 240"/>
              <a:gd name="T26" fmla="*/ 181 w 400"/>
              <a:gd name="T27" fmla="*/ 129 h 240"/>
              <a:gd name="T28" fmla="*/ 172 w 400"/>
              <a:gd name="T29" fmla="*/ 152 h 240"/>
              <a:gd name="T30" fmla="*/ 147 w 400"/>
              <a:gd name="T31" fmla="*/ 160 h 240"/>
              <a:gd name="T32" fmla="*/ 76 w 400"/>
              <a:gd name="T33" fmla="*/ 95 h 240"/>
              <a:gd name="T34" fmla="*/ 72 w 400"/>
              <a:gd name="T35" fmla="*/ 84 h 240"/>
              <a:gd name="T36" fmla="*/ 86 w 400"/>
              <a:gd name="T37" fmla="*/ 84 h 240"/>
              <a:gd name="T38" fmla="*/ 145 w 400"/>
              <a:gd name="T39" fmla="*/ 111 h 240"/>
              <a:gd name="T40" fmla="*/ 154 w 400"/>
              <a:gd name="T41" fmla="*/ 88 h 240"/>
              <a:gd name="T42" fmla="*/ 178 w 400"/>
              <a:gd name="T43" fmla="*/ 80 h 240"/>
              <a:gd name="T44" fmla="*/ 250 w 400"/>
              <a:gd name="T45" fmla="*/ 145 h 240"/>
              <a:gd name="T46" fmla="*/ 254 w 400"/>
              <a:gd name="T47" fmla="*/ 156 h 240"/>
              <a:gd name="T48" fmla="*/ 377 w 400"/>
              <a:gd name="T49" fmla="*/ 78 h 240"/>
              <a:gd name="T50" fmla="*/ 362 w 400"/>
              <a:gd name="T51" fmla="*/ 78 h 240"/>
              <a:gd name="T52" fmla="*/ 340 w 400"/>
              <a:gd name="T53" fmla="*/ 118 h 240"/>
              <a:gd name="T54" fmla="*/ 362 w 400"/>
              <a:gd name="T55" fmla="*/ 158 h 240"/>
              <a:gd name="T56" fmla="*/ 377 w 400"/>
              <a:gd name="T57" fmla="*/ 158 h 240"/>
              <a:gd name="T58" fmla="*/ 400 w 400"/>
              <a:gd name="T59" fmla="*/ 118 h 240"/>
              <a:gd name="T60" fmla="*/ 377 w 400"/>
              <a:gd name="T61" fmla="*/ 78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00" h="240">
                <a:moveTo>
                  <a:pt x="308" y="120"/>
                </a:moveTo>
                <a:cubicBezTo>
                  <a:pt x="308" y="65"/>
                  <a:pt x="333" y="33"/>
                  <a:pt x="353" y="33"/>
                </a:cubicBezTo>
                <a:cubicBezTo>
                  <a:pt x="361" y="33"/>
                  <a:pt x="380" y="33"/>
                  <a:pt x="380" y="33"/>
                </a:cubicBezTo>
                <a:cubicBezTo>
                  <a:pt x="366" y="12"/>
                  <a:pt x="355" y="0"/>
                  <a:pt x="307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32" y="0"/>
                  <a:pt x="0" y="69"/>
                  <a:pt x="0" y="120"/>
                </a:cubicBezTo>
                <a:cubicBezTo>
                  <a:pt x="0" y="171"/>
                  <a:pt x="32" y="240"/>
                  <a:pt x="106" y="240"/>
                </a:cubicBezTo>
                <a:cubicBezTo>
                  <a:pt x="307" y="240"/>
                  <a:pt x="307" y="240"/>
                  <a:pt x="307" y="240"/>
                </a:cubicBezTo>
                <a:cubicBezTo>
                  <a:pt x="355" y="240"/>
                  <a:pt x="366" y="227"/>
                  <a:pt x="380" y="206"/>
                </a:cubicBezTo>
                <a:cubicBezTo>
                  <a:pt x="380" y="206"/>
                  <a:pt x="373" y="206"/>
                  <a:pt x="353" y="206"/>
                </a:cubicBezTo>
                <a:cubicBezTo>
                  <a:pt x="333" y="206"/>
                  <a:pt x="308" y="175"/>
                  <a:pt x="308" y="120"/>
                </a:cubicBezTo>
                <a:close/>
                <a:moveTo>
                  <a:pt x="254" y="156"/>
                </a:moveTo>
                <a:cubicBezTo>
                  <a:pt x="250" y="161"/>
                  <a:pt x="240" y="156"/>
                  <a:pt x="240" y="156"/>
                </a:cubicBezTo>
                <a:cubicBezTo>
                  <a:pt x="181" y="129"/>
                  <a:pt x="181" y="129"/>
                  <a:pt x="181" y="129"/>
                </a:cubicBezTo>
                <a:cubicBezTo>
                  <a:pt x="181" y="129"/>
                  <a:pt x="176" y="143"/>
                  <a:pt x="172" y="152"/>
                </a:cubicBezTo>
                <a:cubicBezTo>
                  <a:pt x="167" y="162"/>
                  <a:pt x="164" y="172"/>
                  <a:pt x="147" y="160"/>
                </a:cubicBezTo>
                <a:cubicBezTo>
                  <a:pt x="130" y="148"/>
                  <a:pt x="76" y="95"/>
                  <a:pt x="76" y="95"/>
                </a:cubicBezTo>
                <a:cubicBezTo>
                  <a:pt x="76" y="95"/>
                  <a:pt x="69" y="90"/>
                  <a:pt x="72" y="84"/>
                </a:cubicBezTo>
                <a:cubicBezTo>
                  <a:pt x="76" y="79"/>
                  <a:pt x="86" y="84"/>
                  <a:pt x="86" y="84"/>
                </a:cubicBezTo>
                <a:cubicBezTo>
                  <a:pt x="145" y="111"/>
                  <a:pt x="145" y="111"/>
                  <a:pt x="145" y="111"/>
                </a:cubicBezTo>
                <a:cubicBezTo>
                  <a:pt x="145" y="111"/>
                  <a:pt x="150" y="97"/>
                  <a:pt x="154" y="88"/>
                </a:cubicBezTo>
                <a:cubicBezTo>
                  <a:pt x="158" y="79"/>
                  <a:pt x="161" y="68"/>
                  <a:pt x="178" y="80"/>
                </a:cubicBezTo>
                <a:cubicBezTo>
                  <a:pt x="195" y="92"/>
                  <a:pt x="250" y="145"/>
                  <a:pt x="250" y="145"/>
                </a:cubicBezTo>
                <a:cubicBezTo>
                  <a:pt x="250" y="145"/>
                  <a:pt x="257" y="150"/>
                  <a:pt x="254" y="156"/>
                </a:cubicBezTo>
                <a:close/>
                <a:moveTo>
                  <a:pt x="377" y="78"/>
                </a:moveTo>
                <a:cubicBezTo>
                  <a:pt x="362" y="78"/>
                  <a:pt x="362" y="78"/>
                  <a:pt x="362" y="78"/>
                </a:cubicBezTo>
                <a:cubicBezTo>
                  <a:pt x="351" y="78"/>
                  <a:pt x="340" y="94"/>
                  <a:pt x="340" y="118"/>
                </a:cubicBezTo>
                <a:cubicBezTo>
                  <a:pt x="340" y="143"/>
                  <a:pt x="351" y="158"/>
                  <a:pt x="362" y="158"/>
                </a:cubicBezTo>
                <a:cubicBezTo>
                  <a:pt x="377" y="158"/>
                  <a:pt x="377" y="158"/>
                  <a:pt x="377" y="158"/>
                </a:cubicBezTo>
                <a:cubicBezTo>
                  <a:pt x="388" y="158"/>
                  <a:pt x="400" y="143"/>
                  <a:pt x="400" y="118"/>
                </a:cubicBezTo>
                <a:cubicBezTo>
                  <a:pt x="400" y="94"/>
                  <a:pt x="388" y="78"/>
                  <a:pt x="377" y="78"/>
                </a:cubicBezTo>
                <a:close/>
              </a:path>
            </a:pathLst>
          </a:custGeom>
          <a:solidFill>
            <a:srgbClr val="6CAE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AU">
              <a:solidFill>
                <a:schemeClr val="lt1"/>
              </a:solidFill>
            </a:endParaRPr>
          </a:p>
        </p:txBody>
      </p:sp>
      <p:sp>
        <p:nvSpPr>
          <p:cNvPr id="50" name="Freeform 226"/>
          <p:cNvSpPr/>
          <p:nvPr userDrawn="1"/>
        </p:nvSpPr>
        <p:spPr bwMode="auto">
          <a:xfrm>
            <a:off x="9829275" y="1129203"/>
            <a:ext cx="245104" cy="158473"/>
          </a:xfrm>
          <a:custGeom>
            <a:avLst/>
            <a:gdLst>
              <a:gd name="T0" fmla="*/ 304 w 400"/>
              <a:gd name="T1" fmla="*/ 73 h 260"/>
              <a:gd name="T2" fmla="*/ 288 w 400"/>
              <a:gd name="T3" fmla="*/ 74 h 260"/>
              <a:gd name="T4" fmla="*/ 186 w 400"/>
              <a:gd name="T5" fmla="*/ 0 h 260"/>
              <a:gd name="T6" fmla="*/ 80 w 400"/>
              <a:gd name="T7" fmla="*/ 104 h 260"/>
              <a:gd name="T8" fmla="*/ 81 w 400"/>
              <a:gd name="T9" fmla="*/ 119 h 260"/>
              <a:gd name="T10" fmla="*/ 72 w 400"/>
              <a:gd name="T11" fmla="*/ 118 h 260"/>
              <a:gd name="T12" fmla="*/ 0 w 400"/>
              <a:gd name="T13" fmla="*/ 189 h 260"/>
              <a:gd name="T14" fmla="*/ 72 w 400"/>
              <a:gd name="T15" fmla="*/ 260 h 260"/>
              <a:gd name="T16" fmla="*/ 304 w 400"/>
              <a:gd name="T17" fmla="*/ 260 h 260"/>
              <a:gd name="T18" fmla="*/ 400 w 400"/>
              <a:gd name="T19" fmla="*/ 166 h 260"/>
              <a:gd name="T20" fmla="*/ 304 w 400"/>
              <a:gd name="T21" fmla="*/ 73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00" h="260">
                <a:moveTo>
                  <a:pt x="304" y="73"/>
                </a:moveTo>
                <a:cubicBezTo>
                  <a:pt x="298" y="73"/>
                  <a:pt x="293" y="73"/>
                  <a:pt x="288" y="74"/>
                </a:cubicBezTo>
                <a:cubicBezTo>
                  <a:pt x="275" y="31"/>
                  <a:pt x="234" y="0"/>
                  <a:pt x="186" y="0"/>
                </a:cubicBezTo>
                <a:cubicBezTo>
                  <a:pt x="127" y="0"/>
                  <a:pt x="80" y="46"/>
                  <a:pt x="80" y="104"/>
                </a:cubicBezTo>
                <a:cubicBezTo>
                  <a:pt x="80" y="109"/>
                  <a:pt x="80" y="114"/>
                  <a:pt x="81" y="119"/>
                </a:cubicBezTo>
                <a:cubicBezTo>
                  <a:pt x="78" y="119"/>
                  <a:pt x="75" y="118"/>
                  <a:pt x="72" y="118"/>
                </a:cubicBezTo>
                <a:cubicBezTo>
                  <a:pt x="32" y="118"/>
                  <a:pt x="0" y="150"/>
                  <a:pt x="0" y="189"/>
                </a:cubicBezTo>
                <a:cubicBezTo>
                  <a:pt x="0" y="228"/>
                  <a:pt x="32" y="260"/>
                  <a:pt x="72" y="260"/>
                </a:cubicBezTo>
                <a:cubicBezTo>
                  <a:pt x="304" y="260"/>
                  <a:pt x="304" y="260"/>
                  <a:pt x="304" y="260"/>
                </a:cubicBezTo>
                <a:cubicBezTo>
                  <a:pt x="357" y="260"/>
                  <a:pt x="400" y="218"/>
                  <a:pt x="400" y="166"/>
                </a:cubicBezTo>
                <a:cubicBezTo>
                  <a:pt x="400" y="115"/>
                  <a:pt x="357" y="73"/>
                  <a:pt x="304" y="73"/>
                </a:cubicBezTo>
                <a:close/>
              </a:path>
            </a:pathLst>
          </a:custGeom>
          <a:solidFill>
            <a:srgbClr val="6CAE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AU" dirty="0">
              <a:solidFill>
                <a:schemeClr val="lt1"/>
              </a:solidFill>
            </a:endParaRPr>
          </a:p>
        </p:txBody>
      </p:sp>
      <p:sp>
        <p:nvSpPr>
          <p:cNvPr id="51" name="等腰三角形 50"/>
          <p:cNvSpPr/>
          <p:nvPr userDrawn="1"/>
        </p:nvSpPr>
        <p:spPr>
          <a:xfrm rot="10800000">
            <a:off x="2106926" y="2685664"/>
            <a:ext cx="200841" cy="185109"/>
          </a:xfrm>
          <a:prstGeom prst="triangl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等腰三角形 51"/>
          <p:cNvSpPr/>
          <p:nvPr userDrawn="1"/>
        </p:nvSpPr>
        <p:spPr>
          <a:xfrm rot="10800000">
            <a:off x="6004590" y="2685664"/>
            <a:ext cx="200841" cy="185109"/>
          </a:xfrm>
          <a:prstGeom prst="triangl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等腰三角形 52"/>
          <p:cNvSpPr/>
          <p:nvPr userDrawn="1"/>
        </p:nvSpPr>
        <p:spPr>
          <a:xfrm rot="10800000">
            <a:off x="9851407" y="2685665"/>
            <a:ext cx="200841" cy="185109"/>
          </a:xfrm>
          <a:prstGeom prst="triangl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文本框 73"/>
          <p:cNvSpPr txBox="1"/>
          <p:nvPr userDrawn="1"/>
        </p:nvSpPr>
        <p:spPr>
          <a:xfrm>
            <a:off x="5296415" y="111764"/>
            <a:ext cx="1605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solidFill>
                  <a:srgbClr val="203E6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学习平台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9" name="椭圆 8"/>
          <p:cNvSpPr/>
          <p:nvPr userDrawn="1"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椭圆 9"/>
          <p:cNvSpPr/>
          <p:nvPr userDrawn="1"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 userDrawn="1"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D4561-9334-4496-955E-C10473E7DA50}" type="datetimeFigureOut">
              <a:rPr lang="zh-CN" altLang="en-US" smtClean="0"/>
              <a:pPr/>
              <a:t>2020/12/8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A895F-7AED-40B4-B417-E59BAA76F56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D4561-9334-4496-955E-C10473E7DA50}" type="datetimeFigureOut">
              <a:rPr lang="zh-CN" altLang="en-US" smtClean="0"/>
              <a:pPr/>
              <a:t>2020/12/8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A895F-7AED-40B4-B417-E59BAA76F56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D4561-9334-4496-955E-C10473E7DA50}" type="datetimeFigureOut">
              <a:rPr lang="zh-CN" altLang="en-US" smtClean="0"/>
              <a:pPr/>
              <a:t>2020/12/8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A895F-7AED-40B4-B417-E59BAA76F56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D4561-9334-4496-955E-C10473E7DA50}" type="datetimeFigureOut">
              <a:rPr lang="zh-CN" altLang="en-US" smtClean="0"/>
              <a:pPr/>
              <a:t>2020/12/8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A895F-7AED-40B4-B417-E59BAA76F56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D4561-9334-4496-955E-C10473E7DA50}" type="datetimeFigureOut">
              <a:rPr lang="zh-CN" altLang="en-US" smtClean="0"/>
              <a:pPr/>
              <a:t>2020/12/8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A895F-7AED-40B4-B417-E59BAA76F56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/>
          <p:cNvSpPr/>
          <p:nvPr userDrawn="1"/>
        </p:nvSpPr>
        <p:spPr>
          <a:xfrm>
            <a:off x="866457" y="841355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椭圆 7"/>
          <p:cNvSpPr/>
          <p:nvPr userDrawn="1"/>
        </p:nvSpPr>
        <p:spPr>
          <a:xfrm>
            <a:off x="7538720" y="1945005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 userDrawn="1"/>
        </p:nvSpPr>
        <p:spPr>
          <a:xfrm>
            <a:off x="10464800" y="4012565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 userDrawn="1"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 userDrawn="1"/>
        </p:nvSpPr>
        <p:spPr>
          <a:xfrm>
            <a:off x="497839" y="1009947"/>
            <a:ext cx="113087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峰哥地理千聊课堂（关注微信公众号“千聊”搜直播间“峰哥地理（高中）”）</a:t>
            </a: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883285" y="915252"/>
            <a:ext cx="22688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系统复习课程：</a:t>
            </a: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2966719" y="915252"/>
            <a:ext cx="78822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一轮复习：自然地理（</a:t>
            </a:r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52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课时）、人文地理（</a:t>
            </a:r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课时）  </a:t>
            </a:r>
            <a:endParaRPr lang="en-US" altLang="zh-CN" sz="2400" dirty="0">
              <a:solidFill>
                <a:schemeClr val="accent5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区域地理（</a:t>
            </a:r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课时）、选修地理（</a:t>
            </a:r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课时）</a:t>
            </a: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2966718" y="1882983"/>
            <a:ext cx="78822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二轮复习：专题强化训练、综合练习刷题课程  </a:t>
            </a:r>
            <a:endParaRPr lang="en-US" altLang="zh-CN" sz="2400" dirty="0">
              <a:solidFill>
                <a:schemeClr val="accent5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高考真题解析课程</a:t>
            </a: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497839" y="2971908"/>
            <a:ext cx="113087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微信公众号：高中地理学交流）</a:t>
            </a:r>
          </a:p>
        </p:txBody>
      </p:sp>
      <p:sp>
        <p:nvSpPr>
          <p:cNvPr id="17" name="矩形 16"/>
          <p:cNvSpPr/>
          <p:nvPr userDrawn="1"/>
        </p:nvSpPr>
        <p:spPr>
          <a:xfrm flipV="1">
            <a:off x="1085850" y="695276"/>
            <a:ext cx="10020300" cy="88187"/>
          </a:xfrm>
          <a:prstGeom prst="rect">
            <a:avLst/>
          </a:prstGeom>
          <a:solidFill>
            <a:srgbClr val="6CAE43"/>
          </a:solidFill>
          <a:ln>
            <a:solidFill>
              <a:srgbClr val="6CAE43"/>
            </a:solidFill>
          </a:ln>
          <a:effectLst>
            <a:innerShdw blurRad="101600" dist="25400" dir="135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 userDrawn="1"/>
        </p:nvSpPr>
        <p:spPr>
          <a:xfrm>
            <a:off x="9525" y="783463"/>
            <a:ext cx="12192000" cy="58478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800" dirty="0">
              <a:solidFill>
                <a:prstClr val="white"/>
              </a:solidFill>
              <a:latin typeface="DIN-BoldItalic" pitchFamily="50" charset="0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 userDrawn="1"/>
        </p:nvGrpSpPr>
        <p:grpSpPr>
          <a:xfrm>
            <a:off x="1123950" y="80257"/>
            <a:ext cx="9982200" cy="945967"/>
            <a:chOff x="1962166" y="1455915"/>
            <a:chExt cx="7981956" cy="945967"/>
          </a:xfrm>
        </p:grpSpPr>
        <p:grpSp>
          <p:nvGrpSpPr>
            <p:cNvPr id="20" name="组合 19"/>
            <p:cNvGrpSpPr/>
            <p:nvPr/>
          </p:nvGrpSpPr>
          <p:grpSpPr>
            <a:xfrm>
              <a:off x="1962166" y="1455915"/>
              <a:ext cx="955285" cy="945967"/>
              <a:chOff x="3277155" y="1287216"/>
              <a:chExt cx="1350961" cy="1337794"/>
            </a:xfrm>
          </p:grpSpPr>
          <p:grpSp>
            <p:nvGrpSpPr>
              <p:cNvPr id="27" name="组合 26"/>
              <p:cNvGrpSpPr/>
              <p:nvPr/>
            </p:nvGrpSpPr>
            <p:grpSpPr>
              <a:xfrm flipV="1">
                <a:off x="3897517" y="1291486"/>
                <a:ext cx="107223" cy="944474"/>
                <a:chOff x="4397738" y="4219255"/>
                <a:chExt cx="107223" cy="944474"/>
              </a:xfrm>
            </p:grpSpPr>
            <p:sp>
              <p:nvSpPr>
                <p:cNvPr id="30" name="矩形 29"/>
                <p:cNvSpPr/>
                <p:nvPr/>
              </p:nvSpPr>
              <p:spPr>
                <a:xfrm>
                  <a:off x="4430680" y="4219255"/>
                  <a:ext cx="41340" cy="832057"/>
                </a:xfrm>
                <a:prstGeom prst="rect">
                  <a:avLst/>
                </a:prstGeom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0"/>
                </a:gra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19050" h="63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1" name="任意多边形 55"/>
                <p:cNvSpPr/>
                <p:nvPr/>
              </p:nvSpPr>
              <p:spPr>
                <a:xfrm>
                  <a:off x="4397738" y="4993542"/>
                  <a:ext cx="107223" cy="170187"/>
                </a:xfrm>
                <a:custGeom>
                  <a:avLst/>
                  <a:gdLst>
                    <a:gd name="connsiteX0" fmla="*/ 0 w 229839"/>
                    <a:gd name="connsiteY0" fmla="*/ 0 h 123110"/>
                    <a:gd name="connsiteX1" fmla="*/ 229839 w 229839"/>
                    <a:gd name="connsiteY1" fmla="*/ 0 h 123110"/>
                    <a:gd name="connsiteX2" fmla="*/ 229839 w 229839"/>
                    <a:gd name="connsiteY2" fmla="*/ 123110 h 123110"/>
                    <a:gd name="connsiteX3" fmla="*/ 0 w 229839"/>
                    <a:gd name="connsiteY3" fmla="*/ 123110 h 123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9839" h="123110">
                      <a:moveTo>
                        <a:pt x="0" y="0"/>
                      </a:moveTo>
                      <a:lnTo>
                        <a:pt x="229839" y="0"/>
                      </a:lnTo>
                      <a:lnTo>
                        <a:pt x="229839" y="123110"/>
                      </a:lnTo>
                      <a:lnTo>
                        <a:pt x="0" y="123110"/>
                      </a:lnTo>
                      <a:close/>
                    </a:path>
                  </a:pathLst>
                </a:custGeom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0"/>
                </a:gra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12700" h="63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28" name="任意多边形 52"/>
              <p:cNvSpPr/>
              <p:nvPr/>
            </p:nvSpPr>
            <p:spPr>
              <a:xfrm>
                <a:off x="3535839" y="2167810"/>
                <a:ext cx="830580" cy="457200"/>
              </a:xfrm>
              <a:custGeom>
                <a:avLst/>
                <a:gdLst>
                  <a:gd name="connsiteX0" fmla="*/ 0 w 830580"/>
                  <a:gd name="connsiteY0" fmla="*/ 0 h 457200"/>
                  <a:gd name="connsiteX1" fmla="*/ 830580 w 830580"/>
                  <a:gd name="connsiteY1" fmla="*/ 0 h 457200"/>
                  <a:gd name="connsiteX2" fmla="*/ 830580 w 830580"/>
                  <a:gd name="connsiteY2" fmla="*/ 457200 h 457200"/>
                  <a:gd name="connsiteX3" fmla="*/ 608210 w 830580"/>
                  <a:gd name="connsiteY3" fmla="*/ 457200 h 457200"/>
                  <a:gd name="connsiteX4" fmla="*/ 608210 w 830580"/>
                  <a:gd name="connsiteY4" fmla="*/ 415966 h 457200"/>
                  <a:gd name="connsiteX5" fmla="*/ 573326 w 830580"/>
                  <a:gd name="connsiteY5" fmla="*/ 415966 h 457200"/>
                  <a:gd name="connsiteX6" fmla="*/ 532092 w 830580"/>
                  <a:gd name="connsiteY6" fmla="*/ 457200 h 457200"/>
                  <a:gd name="connsiteX7" fmla="*/ 298488 w 830580"/>
                  <a:gd name="connsiteY7" fmla="*/ 457200 h 457200"/>
                  <a:gd name="connsiteX8" fmla="*/ 257254 w 830580"/>
                  <a:gd name="connsiteY8" fmla="*/ 415966 h 457200"/>
                  <a:gd name="connsiteX9" fmla="*/ 222370 w 830580"/>
                  <a:gd name="connsiteY9" fmla="*/ 415966 h 457200"/>
                  <a:gd name="connsiteX10" fmla="*/ 222370 w 830580"/>
                  <a:gd name="connsiteY10" fmla="*/ 457200 h 457200"/>
                  <a:gd name="connsiteX11" fmla="*/ 0 w 830580"/>
                  <a:gd name="connsiteY11" fmla="*/ 45720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0580" h="457200">
                    <a:moveTo>
                      <a:pt x="0" y="0"/>
                    </a:moveTo>
                    <a:lnTo>
                      <a:pt x="830580" y="0"/>
                    </a:lnTo>
                    <a:lnTo>
                      <a:pt x="830580" y="457200"/>
                    </a:lnTo>
                    <a:lnTo>
                      <a:pt x="608210" y="457200"/>
                    </a:lnTo>
                    <a:lnTo>
                      <a:pt x="608210" y="415966"/>
                    </a:lnTo>
                    <a:lnTo>
                      <a:pt x="573326" y="415966"/>
                    </a:lnTo>
                    <a:lnTo>
                      <a:pt x="532092" y="457200"/>
                    </a:lnTo>
                    <a:lnTo>
                      <a:pt x="298488" y="457200"/>
                    </a:lnTo>
                    <a:lnTo>
                      <a:pt x="257254" y="415966"/>
                    </a:lnTo>
                    <a:lnTo>
                      <a:pt x="222370" y="415966"/>
                    </a:lnTo>
                    <a:lnTo>
                      <a:pt x="222370" y="457200"/>
                    </a:lnTo>
                    <a:lnTo>
                      <a:pt x="0" y="457200"/>
                    </a:lnTo>
                    <a:close/>
                  </a:path>
                </a:pathLst>
              </a:custGeom>
              <a:gradFill>
                <a:gsLst>
                  <a:gs pos="93000">
                    <a:srgbClr val="363638"/>
                  </a:gs>
                  <a:gs pos="7000">
                    <a:srgbClr val="313132"/>
                  </a:gs>
                  <a:gs pos="46000">
                    <a:srgbClr val="3B3B3D"/>
                  </a:gs>
                  <a:gs pos="93000">
                    <a:schemeClr val="tx1">
                      <a:lumMod val="85000"/>
                      <a:lumOff val="15000"/>
                    </a:schemeClr>
                  </a:gs>
                  <a:gs pos="7000">
                    <a:schemeClr val="tx1">
                      <a:lumMod val="85000"/>
                      <a:lumOff val="15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pic>
            <p:nvPicPr>
              <p:cNvPr id="29" name="图片 28"/>
              <p:cNvPicPr>
                <a:picLocks noChangeAspect="1"/>
              </p:cNvPicPr>
              <p:nvPr/>
            </p:nvPicPr>
            <p:blipFill rotWithShape="1">
              <a:blip r:embed="rId2"/>
              <a:srcRect t="76775"/>
              <a:stretch>
                <a:fillRect/>
              </a:stretch>
            </p:blipFill>
            <p:spPr>
              <a:xfrm>
                <a:off x="3277155" y="1287216"/>
                <a:ext cx="1350961" cy="113512"/>
              </a:xfrm>
              <a:prstGeom prst="rect">
                <a:avLst/>
              </a:prstGeom>
            </p:spPr>
          </p:pic>
        </p:grpSp>
        <p:grpSp>
          <p:nvGrpSpPr>
            <p:cNvPr id="21" name="组合 20"/>
            <p:cNvGrpSpPr/>
            <p:nvPr/>
          </p:nvGrpSpPr>
          <p:grpSpPr>
            <a:xfrm>
              <a:off x="8988837" y="1455915"/>
              <a:ext cx="955285" cy="945967"/>
              <a:chOff x="3277155" y="1287216"/>
              <a:chExt cx="1350961" cy="1337794"/>
            </a:xfrm>
          </p:grpSpPr>
          <p:grpSp>
            <p:nvGrpSpPr>
              <p:cNvPr id="22" name="组合 21"/>
              <p:cNvGrpSpPr/>
              <p:nvPr/>
            </p:nvGrpSpPr>
            <p:grpSpPr>
              <a:xfrm flipV="1">
                <a:off x="3897517" y="1291486"/>
                <a:ext cx="107223" cy="944474"/>
                <a:chOff x="4397738" y="4219255"/>
                <a:chExt cx="107223" cy="944474"/>
              </a:xfrm>
            </p:grpSpPr>
            <p:sp>
              <p:nvSpPr>
                <p:cNvPr id="25" name="矩形 24"/>
                <p:cNvSpPr/>
                <p:nvPr/>
              </p:nvSpPr>
              <p:spPr>
                <a:xfrm>
                  <a:off x="4430680" y="4219255"/>
                  <a:ext cx="41340" cy="832057"/>
                </a:xfrm>
                <a:prstGeom prst="rect">
                  <a:avLst/>
                </a:prstGeom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0"/>
                </a:gra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19050" h="63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6" name="任意多边形 50"/>
                <p:cNvSpPr/>
                <p:nvPr/>
              </p:nvSpPr>
              <p:spPr>
                <a:xfrm>
                  <a:off x="4397738" y="4993542"/>
                  <a:ext cx="107223" cy="170187"/>
                </a:xfrm>
                <a:custGeom>
                  <a:avLst/>
                  <a:gdLst>
                    <a:gd name="connsiteX0" fmla="*/ 0 w 229839"/>
                    <a:gd name="connsiteY0" fmla="*/ 0 h 123110"/>
                    <a:gd name="connsiteX1" fmla="*/ 229839 w 229839"/>
                    <a:gd name="connsiteY1" fmla="*/ 0 h 123110"/>
                    <a:gd name="connsiteX2" fmla="*/ 229839 w 229839"/>
                    <a:gd name="connsiteY2" fmla="*/ 123110 h 123110"/>
                    <a:gd name="connsiteX3" fmla="*/ 0 w 229839"/>
                    <a:gd name="connsiteY3" fmla="*/ 123110 h 123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9839" h="123110">
                      <a:moveTo>
                        <a:pt x="0" y="0"/>
                      </a:moveTo>
                      <a:lnTo>
                        <a:pt x="229839" y="0"/>
                      </a:lnTo>
                      <a:lnTo>
                        <a:pt x="229839" y="123110"/>
                      </a:lnTo>
                      <a:lnTo>
                        <a:pt x="0" y="123110"/>
                      </a:lnTo>
                      <a:close/>
                    </a:path>
                  </a:pathLst>
                </a:custGeom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0"/>
                </a:gra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12700" h="63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23" name="任意多边形 47"/>
              <p:cNvSpPr/>
              <p:nvPr/>
            </p:nvSpPr>
            <p:spPr>
              <a:xfrm>
                <a:off x="3535839" y="2167810"/>
                <a:ext cx="830580" cy="457200"/>
              </a:xfrm>
              <a:custGeom>
                <a:avLst/>
                <a:gdLst>
                  <a:gd name="connsiteX0" fmla="*/ 0 w 830580"/>
                  <a:gd name="connsiteY0" fmla="*/ 0 h 457200"/>
                  <a:gd name="connsiteX1" fmla="*/ 830580 w 830580"/>
                  <a:gd name="connsiteY1" fmla="*/ 0 h 457200"/>
                  <a:gd name="connsiteX2" fmla="*/ 830580 w 830580"/>
                  <a:gd name="connsiteY2" fmla="*/ 457200 h 457200"/>
                  <a:gd name="connsiteX3" fmla="*/ 608210 w 830580"/>
                  <a:gd name="connsiteY3" fmla="*/ 457200 h 457200"/>
                  <a:gd name="connsiteX4" fmla="*/ 608210 w 830580"/>
                  <a:gd name="connsiteY4" fmla="*/ 415966 h 457200"/>
                  <a:gd name="connsiteX5" fmla="*/ 573326 w 830580"/>
                  <a:gd name="connsiteY5" fmla="*/ 415966 h 457200"/>
                  <a:gd name="connsiteX6" fmla="*/ 532092 w 830580"/>
                  <a:gd name="connsiteY6" fmla="*/ 457200 h 457200"/>
                  <a:gd name="connsiteX7" fmla="*/ 298488 w 830580"/>
                  <a:gd name="connsiteY7" fmla="*/ 457200 h 457200"/>
                  <a:gd name="connsiteX8" fmla="*/ 257254 w 830580"/>
                  <a:gd name="connsiteY8" fmla="*/ 415966 h 457200"/>
                  <a:gd name="connsiteX9" fmla="*/ 222370 w 830580"/>
                  <a:gd name="connsiteY9" fmla="*/ 415966 h 457200"/>
                  <a:gd name="connsiteX10" fmla="*/ 222370 w 830580"/>
                  <a:gd name="connsiteY10" fmla="*/ 457200 h 457200"/>
                  <a:gd name="connsiteX11" fmla="*/ 0 w 830580"/>
                  <a:gd name="connsiteY11" fmla="*/ 45720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0580" h="457200">
                    <a:moveTo>
                      <a:pt x="0" y="0"/>
                    </a:moveTo>
                    <a:lnTo>
                      <a:pt x="830580" y="0"/>
                    </a:lnTo>
                    <a:lnTo>
                      <a:pt x="830580" y="457200"/>
                    </a:lnTo>
                    <a:lnTo>
                      <a:pt x="608210" y="457200"/>
                    </a:lnTo>
                    <a:lnTo>
                      <a:pt x="608210" y="415966"/>
                    </a:lnTo>
                    <a:lnTo>
                      <a:pt x="573326" y="415966"/>
                    </a:lnTo>
                    <a:lnTo>
                      <a:pt x="532092" y="457200"/>
                    </a:lnTo>
                    <a:lnTo>
                      <a:pt x="298488" y="457200"/>
                    </a:lnTo>
                    <a:lnTo>
                      <a:pt x="257254" y="415966"/>
                    </a:lnTo>
                    <a:lnTo>
                      <a:pt x="222370" y="415966"/>
                    </a:lnTo>
                    <a:lnTo>
                      <a:pt x="222370" y="457200"/>
                    </a:lnTo>
                    <a:lnTo>
                      <a:pt x="0" y="457200"/>
                    </a:lnTo>
                    <a:close/>
                  </a:path>
                </a:pathLst>
              </a:custGeom>
              <a:gradFill>
                <a:gsLst>
                  <a:gs pos="93000">
                    <a:srgbClr val="363638"/>
                  </a:gs>
                  <a:gs pos="7000">
                    <a:srgbClr val="313132"/>
                  </a:gs>
                  <a:gs pos="46000">
                    <a:srgbClr val="3B3B3D"/>
                  </a:gs>
                  <a:gs pos="93000">
                    <a:schemeClr val="tx1">
                      <a:lumMod val="85000"/>
                      <a:lumOff val="15000"/>
                    </a:schemeClr>
                  </a:gs>
                  <a:gs pos="7000">
                    <a:schemeClr val="tx1">
                      <a:lumMod val="85000"/>
                      <a:lumOff val="15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pic>
            <p:nvPicPr>
              <p:cNvPr id="24" name="图片 23"/>
              <p:cNvPicPr>
                <a:picLocks noChangeAspect="1"/>
              </p:cNvPicPr>
              <p:nvPr/>
            </p:nvPicPr>
            <p:blipFill rotWithShape="1">
              <a:blip r:embed="rId2"/>
              <a:srcRect t="76775"/>
              <a:stretch>
                <a:fillRect/>
              </a:stretch>
            </p:blipFill>
            <p:spPr>
              <a:xfrm>
                <a:off x="3277155" y="1287216"/>
                <a:ext cx="1350961" cy="113512"/>
              </a:xfrm>
              <a:prstGeom prst="rect">
                <a:avLst/>
              </a:prstGeom>
            </p:spPr>
          </p:pic>
        </p:grpSp>
      </p:grpSp>
      <p:cxnSp>
        <p:nvCxnSpPr>
          <p:cNvPr id="32" name="直接连接符 31"/>
          <p:cNvCxnSpPr/>
          <p:nvPr userDrawn="1"/>
        </p:nvCxnSpPr>
        <p:spPr>
          <a:xfrm>
            <a:off x="4303395" y="2077384"/>
            <a:ext cx="0" cy="418054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 userDrawn="1"/>
        </p:nvCxnSpPr>
        <p:spPr>
          <a:xfrm>
            <a:off x="4303395" y="3376043"/>
            <a:ext cx="0" cy="86812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 userDrawn="1"/>
        </p:nvCxnSpPr>
        <p:spPr>
          <a:xfrm>
            <a:off x="7907655" y="2077384"/>
            <a:ext cx="0" cy="418054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 userDrawn="1"/>
        </p:nvCxnSpPr>
        <p:spPr>
          <a:xfrm>
            <a:off x="7907655" y="3376043"/>
            <a:ext cx="0" cy="86812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组合 35"/>
          <p:cNvGrpSpPr/>
          <p:nvPr userDrawn="1"/>
        </p:nvGrpSpPr>
        <p:grpSpPr>
          <a:xfrm>
            <a:off x="377180" y="1453085"/>
            <a:ext cx="3660332" cy="1177221"/>
            <a:chOff x="6901248" y="2192915"/>
            <a:chExt cx="2666093" cy="1177221"/>
          </a:xfrm>
        </p:grpSpPr>
        <p:sp>
          <p:nvSpPr>
            <p:cNvPr id="37" name="文本框 61"/>
            <p:cNvSpPr txBox="1"/>
            <p:nvPr/>
          </p:nvSpPr>
          <p:spPr>
            <a:xfrm>
              <a:off x="7261606" y="2192915"/>
              <a:ext cx="19543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dirty="0">
                  <a:solidFill>
                    <a:srgbClr val="203E6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峰哥地理千聊课堂</a:t>
              </a:r>
            </a:p>
          </p:txBody>
        </p:sp>
        <p:sp>
          <p:nvSpPr>
            <p:cNvPr id="38" name="矩形 37"/>
            <p:cNvSpPr/>
            <p:nvPr/>
          </p:nvSpPr>
          <p:spPr>
            <a:xfrm>
              <a:off x="6901248" y="2662250"/>
              <a:ext cx="2666093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关注微信公众号“千聊”搜直播间“峰哥地理（高中）”</a:t>
              </a:r>
              <a:endParaRPr lang="en-US" altLang="zh-CN" sz="2000" dirty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</p:txBody>
        </p:sp>
      </p:grpSp>
      <p:grpSp>
        <p:nvGrpSpPr>
          <p:cNvPr id="39" name="组合 38"/>
          <p:cNvGrpSpPr/>
          <p:nvPr userDrawn="1"/>
        </p:nvGrpSpPr>
        <p:grpSpPr>
          <a:xfrm>
            <a:off x="829171" y="2976681"/>
            <a:ext cx="2725912" cy="2994669"/>
            <a:chOff x="7150554" y="2192953"/>
            <a:chExt cx="2666093" cy="2116818"/>
          </a:xfrm>
        </p:grpSpPr>
        <p:sp>
          <p:nvSpPr>
            <p:cNvPr id="40" name="文本框 64"/>
            <p:cNvSpPr txBox="1"/>
            <p:nvPr/>
          </p:nvSpPr>
          <p:spPr>
            <a:xfrm>
              <a:off x="7150555" y="2192953"/>
              <a:ext cx="1923123" cy="282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dirty="0">
                  <a:solidFill>
                    <a:srgbClr val="203E6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系统复习课程：</a:t>
              </a:r>
            </a:p>
          </p:txBody>
        </p:sp>
        <p:sp>
          <p:nvSpPr>
            <p:cNvPr id="41" name="矩形 40"/>
            <p:cNvSpPr/>
            <p:nvPr/>
          </p:nvSpPr>
          <p:spPr>
            <a:xfrm>
              <a:off x="7150554" y="2482304"/>
              <a:ext cx="2666093" cy="1827467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chemeClr val="accent5">
                      <a:lumMod val="50000"/>
                    </a:schemeClr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一轮复习：</a:t>
              </a:r>
              <a:endParaRPr lang="en-US" altLang="zh-CN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 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自然地理（</a:t>
              </a:r>
              <a:r>
                <a:rPr lang="en-US" altLang="zh-CN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52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课时）</a:t>
              </a:r>
              <a:endParaRPr lang="en-US" altLang="zh-CN" dirty="0">
                <a:solidFill>
                  <a:srgbClr val="FF000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 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人文地理（</a:t>
              </a:r>
              <a:r>
                <a:rPr lang="en-US" altLang="zh-CN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15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课时）</a:t>
              </a:r>
              <a:endParaRPr lang="en-US" altLang="zh-CN" dirty="0">
                <a:solidFill>
                  <a:srgbClr val="FF000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 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区域地理（</a:t>
              </a:r>
              <a:r>
                <a:rPr lang="en-US" altLang="zh-CN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50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课时）</a:t>
              </a:r>
              <a:endParaRPr lang="en-US" altLang="zh-CN" dirty="0">
                <a:solidFill>
                  <a:srgbClr val="FF000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 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选修地理（</a:t>
              </a:r>
              <a:r>
                <a:rPr lang="en-US" altLang="zh-CN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16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课时）</a:t>
              </a:r>
              <a:endParaRPr lang="en-US" altLang="zh-CN" dirty="0">
                <a:solidFill>
                  <a:srgbClr val="FF000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chemeClr val="accent5">
                      <a:lumMod val="50000"/>
                    </a:schemeClr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二轮复习：</a:t>
              </a:r>
              <a:endParaRPr lang="en-US" altLang="zh-CN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 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专题强训课程</a:t>
              </a:r>
              <a:endParaRPr lang="en-US" altLang="zh-CN" dirty="0">
                <a:solidFill>
                  <a:srgbClr val="FF000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 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综合卷刷题课程</a:t>
              </a:r>
              <a:endParaRPr lang="en-US" altLang="zh-CN" dirty="0">
                <a:solidFill>
                  <a:srgbClr val="FF000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 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历年高考真题解析课程</a:t>
              </a:r>
              <a:endParaRPr lang="en-US" altLang="zh-CN" dirty="0">
                <a:solidFill>
                  <a:srgbClr val="FF000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</p:txBody>
        </p:sp>
      </p:grpSp>
      <p:grpSp>
        <p:nvGrpSpPr>
          <p:cNvPr id="42" name="组合 41"/>
          <p:cNvGrpSpPr/>
          <p:nvPr userDrawn="1"/>
        </p:nvGrpSpPr>
        <p:grpSpPr>
          <a:xfrm>
            <a:off x="4955077" y="1453084"/>
            <a:ext cx="2299867" cy="903269"/>
            <a:chOff x="7444264" y="2173005"/>
            <a:chExt cx="2399803" cy="502965"/>
          </a:xfrm>
        </p:grpSpPr>
        <p:sp>
          <p:nvSpPr>
            <p:cNvPr id="43" name="文本框 67"/>
            <p:cNvSpPr txBox="1"/>
            <p:nvPr/>
          </p:nvSpPr>
          <p:spPr>
            <a:xfrm>
              <a:off x="7689922" y="2173005"/>
              <a:ext cx="1807006" cy="257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dirty="0">
                  <a:solidFill>
                    <a:srgbClr val="203E6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微信公众号</a:t>
              </a:r>
            </a:p>
          </p:txBody>
        </p:sp>
        <p:sp>
          <p:nvSpPr>
            <p:cNvPr id="44" name="矩形 43"/>
            <p:cNvSpPr/>
            <p:nvPr/>
          </p:nvSpPr>
          <p:spPr>
            <a:xfrm>
              <a:off x="7444264" y="2453178"/>
              <a:ext cx="2399803" cy="22279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dirty="0">
                  <a:solidFill>
                    <a:srgbClr val="00206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高中地理学习交流</a:t>
              </a:r>
              <a:endParaRPr lang="en-US" altLang="zh-CN" sz="2000" dirty="0">
                <a:solidFill>
                  <a:srgbClr val="00206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</p:txBody>
        </p:sp>
      </p:grpSp>
      <p:sp>
        <p:nvSpPr>
          <p:cNvPr id="45" name="文本框 70"/>
          <p:cNvSpPr txBox="1"/>
          <p:nvPr userDrawn="1"/>
        </p:nvSpPr>
        <p:spPr>
          <a:xfrm>
            <a:off x="4919518" y="3043291"/>
            <a:ext cx="23575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 发布免费答疑视频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 发布学习方法、知识总结、试卷等</a:t>
            </a:r>
          </a:p>
        </p:txBody>
      </p:sp>
      <p:sp>
        <p:nvSpPr>
          <p:cNvPr id="46" name="文本框 73"/>
          <p:cNvSpPr txBox="1"/>
          <p:nvPr userDrawn="1"/>
        </p:nvSpPr>
        <p:spPr>
          <a:xfrm>
            <a:off x="8990266" y="1453085"/>
            <a:ext cx="1923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400" dirty="0">
                <a:solidFill>
                  <a:srgbClr val="203E6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交流方式 </a:t>
            </a:r>
          </a:p>
        </p:txBody>
      </p:sp>
      <p:sp>
        <p:nvSpPr>
          <p:cNvPr id="47" name="文本框 76"/>
          <p:cNvSpPr txBox="1"/>
          <p:nvPr userDrawn="1"/>
        </p:nvSpPr>
        <p:spPr>
          <a:xfrm>
            <a:off x="8321254" y="2976681"/>
            <a:ext cx="32611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QQ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群：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122814312</a:t>
            </a:r>
          </a:p>
          <a:p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327508886</a:t>
            </a:r>
          </a:p>
          <a:p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36023537</a:t>
            </a:r>
          </a:p>
          <a:p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 微信：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15258553825</a:t>
            </a:r>
          </a:p>
          <a:p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QQ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群：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42636175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（千聊系统课程班同学专属资料下载群）</a:t>
            </a:r>
          </a:p>
        </p:txBody>
      </p:sp>
      <p:sp>
        <p:nvSpPr>
          <p:cNvPr id="48" name="Freeform 139"/>
          <p:cNvSpPr>
            <a:spLocks noEditPoints="1"/>
          </p:cNvSpPr>
          <p:nvPr userDrawn="1"/>
        </p:nvSpPr>
        <p:spPr bwMode="auto">
          <a:xfrm>
            <a:off x="2084794" y="1151912"/>
            <a:ext cx="245104" cy="164812"/>
          </a:xfrm>
          <a:custGeom>
            <a:avLst/>
            <a:gdLst>
              <a:gd name="T0" fmla="*/ 162 w 400"/>
              <a:gd name="T1" fmla="*/ 206 h 271"/>
              <a:gd name="T2" fmla="*/ 177 w 400"/>
              <a:gd name="T3" fmla="*/ 260 h 271"/>
              <a:gd name="T4" fmla="*/ 232 w 400"/>
              <a:gd name="T5" fmla="*/ 246 h 271"/>
              <a:gd name="T6" fmla="*/ 325 w 400"/>
              <a:gd name="T7" fmla="*/ 4 h 271"/>
              <a:gd name="T8" fmla="*/ 162 w 400"/>
              <a:gd name="T9" fmla="*/ 206 h 271"/>
              <a:gd name="T10" fmla="*/ 200 w 400"/>
              <a:gd name="T11" fmla="*/ 54 h 271"/>
              <a:gd name="T12" fmla="*/ 225 w 400"/>
              <a:gd name="T13" fmla="*/ 56 h 271"/>
              <a:gd name="T14" fmla="*/ 254 w 400"/>
              <a:gd name="T15" fmla="*/ 21 h 271"/>
              <a:gd name="T16" fmla="*/ 200 w 400"/>
              <a:gd name="T17" fmla="*/ 14 h 271"/>
              <a:gd name="T18" fmla="*/ 0 w 400"/>
              <a:gd name="T19" fmla="*/ 229 h 271"/>
              <a:gd name="T20" fmla="*/ 1 w 400"/>
              <a:gd name="T21" fmla="*/ 251 h 271"/>
              <a:gd name="T22" fmla="*/ 22 w 400"/>
              <a:gd name="T23" fmla="*/ 269 h 271"/>
              <a:gd name="T24" fmla="*/ 41 w 400"/>
              <a:gd name="T25" fmla="*/ 248 h 271"/>
              <a:gd name="T26" fmla="*/ 40 w 400"/>
              <a:gd name="T27" fmla="*/ 229 h 271"/>
              <a:gd name="T28" fmla="*/ 200 w 400"/>
              <a:gd name="T29" fmla="*/ 54 h 271"/>
              <a:gd name="T30" fmla="*/ 344 w 400"/>
              <a:gd name="T31" fmla="*/ 79 h 271"/>
              <a:gd name="T32" fmla="*/ 327 w 400"/>
              <a:gd name="T33" fmla="*/ 122 h 271"/>
              <a:gd name="T34" fmla="*/ 360 w 400"/>
              <a:gd name="T35" fmla="*/ 229 h 271"/>
              <a:gd name="T36" fmla="*/ 359 w 400"/>
              <a:gd name="T37" fmla="*/ 248 h 271"/>
              <a:gd name="T38" fmla="*/ 377 w 400"/>
              <a:gd name="T39" fmla="*/ 270 h 271"/>
              <a:gd name="T40" fmla="*/ 379 w 400"/>
              <a:gd name="T41" fmla="*/ 270 h 271"/>
              <a:gd name="T42" fmla="*/ 399 w 400"/>
              <a:gd name="T43" fmla="*/ 252 h 271"/>
              <a:gd name="T44" fmla="*/ 400 w 400"/>
              <a:gd name="T45" fmla="*/ 229 h 271"/>
              <a:gd name="T46" fmla="*/ 344 w 400"/>
              <a:gd name="T47" fmla="*/ 79 h 2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00" h="271">
                <a:moveTo>
                  <a:pt x="162" y="206"/>
                </a:moveTo>
                <a:cubicBezTo>
                  <a:pt x="149" y="230"/>
                  <a:pt x="158" y="249"/>
                  <a:pt x="177" y="260"/>
                </a:cubicBezTo>
                <a:cubicBezTo>
                  <a:pt x="196" y="271"/>
                  <a:pt x="218" y="270"/>
                  <a:pt x="232" y="246"/>
                </a:cubicBezTo>
                <a:cubicBezTo>
                  <a:pt x="245" y="222"/>
                  <a:pt x="333" y="8"/>
                  <a:pt x="325" y="4"/>
                </a:cubicBezTo>
                <a:cubicBezTo>
                  <a:pt x="317" y="0"/>
                  <a:pt x="176" y="182"/>
                  <a:pt x="162" y="206"/>
                </a:cubicBezTo>
                <a:close/>
                <a:moveTo>
                  <a:pt x="200" y="54"/>
                </a:moveTo>
                <a:cubicBezTo>
                  <a:pt x="209" y="54"/>
                  <a:pt x="217" y="55"/>
                  <a:pt x="225" y="56"/>
                </a:cubicBezTo>
                <a:cubicBezTo>
                  <a:pt x="234" y="45"/>
                  <a:pt x="244" y="33"/>
                  <a:pt x="254" y="21"/>
                </a:cubicBezTo>
                <a:cubicBezTo>
                  <a:pt x="236" y="16"/>
                  <a:pt x="218" y="14"/>
                  <a:pt x="200" y="14"/>
                </a:cubicBezTo>
                <a:cubicBezTo>
                  <a:pt x="88" y="14"/>
                  <a:pt x="0" y="108"/>
                  <a:pt x="0" y="229"/>
                </a:cubicBezTo>
                <a:cubicBezTo>
                  <a:pt x="0" y="236"/>
                  <a:pt x="0" y="244"/>
                  <a:pt x="1" y="251"/>
                </a:cubicBezTo>
                <a:cubicBezTo>
                  <a:pt x="2" y="262"/>
                  <a:pt x="12" y="270"/>
                  <a:pt x="22" y="269"/>
                </a:cubicBezTo>
                <a:cubicBezTo>
                  <a:pt x="33" y="268"/>
                  <a:pt x="42" y="259"/>
                  <a:pt x="41" y="248"/>
                </a:cubicBezTo>
                <a:cubicBezTo>
                  <a:pt x="40" y="242"/>
                  <a:pt x="40" y="235"/>
                  <a:pt x="40" y="229"/>
                </a:cubicBezTo>
                <a:cubicBezTo>
                  <a:pt x="40" y="131"/>
                  <a:pt x="110" y="54"/>
                  <a:pt x="200" y="54"/>
                </a:cubicBezTo>
                <a:close/>
                <a:moveTo>
                  <a:pt x="344" y="79"/>
                </a:moveTo>
                <a:cubicBezTo>
                  <a:pt x="339" y="94"/>
                  <a:pt x="333" y="109"/>
                  <a:pt x="327" y="122"/>
                </a:cubicBezTo>
                <a:cubicBezTo>
                  <a:pt x="348" y="152"/>
                  <a:pt x="360" y="189"/>
                  <a:pt x="360" y="229"/>
                </a:cubicBezTo>
                <a:cubicBezTo>
                  <a:pt x="360" y="235"/>
                  <a:pt x="359" y="242"/>
                  <a:pt x="359" y="248"/>
                </a:cubicBezTo>
                <a:cubicBezTo>
                  <a:pt x="358" y="259"/>
                  <a:pt x="366" y="269"/>
                  <a:pt x="377" y="270"/>
                </a:cubicBezTo>
                <a:cubicBezTo>
                  <a:pt x="378" y="270"/>
                  <a:pt x="378" y="270"/>
                  <a:pt x="379" y="270"/>
                </a:cubicBezTo>
                <a:cubicBezTo>
                  <a:pt x="389" y="270"/>
                  <a:pt x="398" y="262"/>
                  <a:pt x="399" y="252"/>
                </a:cubicBezTo>
                <a:cubicBezTo>
                  <a:pt x="399" y="244"/>
                  <a:pt x="400" y="237"/>
                  <a:pt x="400" y="229"/>
                </a:cubicBezTo>
                <a:cubicBezTo>
                  <a:pt x="400" y="170"/>
                  <a:pt x="379" y="117"/>
                  <a:pt x="344" y="79"/>
                </a:cubicBezTo>
                <a:close/>
              </a:path>
            </a:pathLst>
          </a:custGeom>
          <a:solidFill>
            <a:srgbClr val="6CAE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AU">
              <a:solidFill>
                <a:schemeClr val="lt1"/>
              </a:solidFill>
            </a:endParaRPr>
          </a:p>
        </p:txBody>
      </p:sp>
      <p:sp>
        <p:nvSpPr>
          <p:cNvPr id="49" name="Freeform 134"/>
          <p:cNvSpPr>
            <a:spLocks noEditPoints="1"/>
          </p:cNvSpPr>
          <p:nvPr userDrawn="1"/>
        </p:nvSpPr>
        <p:spPr bwMode="auto">
          <a:xfrm>
            <a:off x="5982458" y="1162295"/>
            <a:ext cx="245104" cy="145795"/>
          </a:xfrm>
          <a:custGeom>
            <a:avLst/>
            <a:gdLst>
              <a:gd name="T0" fmla="*/ 308 w 400"/>
              <a:gd name="T1" fmla="*/ 120 h 240"/>
              <a:gd name="T2" fmla="*/ 353 w 400"/>
              <a:gd name="T3" fmla="*/ 33 h 240"/>
              <a:gd name="T4" fmla="*/ 380 w 400"/>
              <a:gd name="T5" fmla="*/ 33 h 240"/>
              <a:gd name="T6" fmla="*/ 307 w 400"/>
              <a:gd name="T7" fmla="*/ 0 h 240"/>
              <a:gd name="T8" fmla="*/ 106 w 400"/>
              <a:gd name="T9" fmla="*/ 0 h 240"/>
              <a:gd name="T10" fmla="*/ 0 w 400"/>
              <a:gd name="T11" fmla="*/ 120 h 240"/>
              <a:gd name="T12" fmla="*/ 106 w 400"/>
              <a:gd name="T13" fmla="*/ 240 h 240"/>
              <a:gd name="T14" fmla="*/ 307 w 400"/>
              <a:gd name="T15" fmla="*/ 240 h 240"/>
              <a:gd name="T16" fmla="*/ 380 w 400"/>
              <a:gd name="T17" fmla="*/ 206 h 240"/>
              <a:gd name="T18" fmla="*/ 353 w 400"/>
              <a:gd name="T19" fmla="*/ 206 h 240"/>
              <a:gd name="T20" fmla="*/ 308 w 400"/>
              <a:gd name="T21" fmla="*/ 120 h 240"/>
              <a:gd name="T22" fmla="*/ 254 w 400"/>
              <a:gd name="T23" fmla="*/ 156 h 240"/>
              <a:gd name="T24" fmla="*/ 240 w 400"/>
              <a:gd name="T25" fmla="*/ 156 h 240"/>
              <a:gd name="T26" fmla="*/ 181 w 400"/>
              <a:gd name="T27" fmla="*/ 129 h 240"/>
              <a:gd name="T28" fmla="*/ 172 w 400"/>
              <a:gd name="T29" fmla="*/ 152 h 240"/>
              <a:gd name="T30" fmla="*/ 147 w 400"/>
              <a:gd name="T31" fmla="*/ 160 h 240"/>
              <a:gd name="T32" fmla="*/ 76 w 400"/>
              <a:gd name="T33" fmla="*/ 95 h 240"/>
              <a:gd name="T34" fmla="*/ 72 w 400"/>
              <a:gd name="T35" fmla="*/ 84 h 240"/>
              <a:gd name="T36" fmla="*/ 86 w 400"/>
              <a:gd name="T37" fmla="*/ 84 h 240"/>
              <a:gd name="T38" fmla="*/ 145 w 400"/>
              <a:gd name="T39" fmla="*/ 111 h 240"/>
              <a:gd name="T40" fmla="*/ 154 w 400"/>
              <a:gd name="T41" fmla="*/ 88 h 240"/>
              <a:gd name="T42" fmla="*/ 178 w 400"/>
              <a:gd name="T43" fmla="*/ 80 h 240"/>
              <a:gd name="T44" fmla="*/ 250 w 400"/>
              <a:gd name="T45" fmla="*/ 145 h 240"/>
              <a:gd name="T46" fmla="*/ 254 w 400"/>
              <a:gd name="T47" fmla="*/ 156 h 240"/>
              <a:gd name="T48" fmla="*/ 377 w 400"/>
              <a:gd name="T49" fmla="*/ 78 h 240"/>
              <a:gd name="T50" fmla="*/ 362 w 400"/>
              <a:gd name="T51" fmla="*/ 78 h 240"/>
              <a:gd name="T52" fmla="*/ 340 w 400"/>
              <a:gd name="T53" fmla="*/ 118 h 240"/>
              <a:gd name="T54" fmla="*/ 362 w 400"/>
              <a:gd name="T55" fmla="*/ 158 h 240"/>
              <a:gd name="T56" fmla="*/ 377 w 400"/>
              <a:gd name="T57" fmla="*/ 158 h 240"/>
              <a:gd name="T58" fmla="*/ 400 w 400"/>
              <a:gd name="T59" fmla="*/ 118 h 240"/>
              <a:gd name="T60" fmla="*/ 377 w 400"/>
              <a:gd name="T61" fmla="*/ 78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00" h="240">
                <a:moveTo>
                  <a:pt x="308" y="120"/>
                </a:moveTo>
                <a:cubicBezTo>
                  <a:pt x="308" y="65"/>
                  <a:pt x="333" y="33"/>
                  <a:pt x="353" y="33"/>
                </a:cubicBezTo>
                <a:cubicBezTo>
                  <a:pt x="361" y="33"/>
                  <a:pt x="380" y="33"/>
                  <a:pt x="380" y="33"/>
                </a:cubicBezTo>
                <a:cubicBezTo>
                  <a:pt x="366" y="12"/>
                  <a:pt x="355" y="0"/>
                  <a:pt x="307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32" y="0"/>
                  <a:pt x="0" y="69"/>
                  <a:pt x="0" y="120"/>
                </a:cubicBezTo>
                <a:cubicBezTo>
                  <a:pt x="0" y="171"/>
                  <a:pt x="32" y="240"/>
                  <a:pt x="106" y="240"/>
                </a:cubicBezTo>
                <a:cubicBezTo>
                  <a:pt x="307" y="240"/>
                  <a:pt x="307" y="240"/>
                  <a:pt x="307" y="240"/>
                </a:cubicBezTo>
                <a:cubicBezTo>
                  <a:pt x="355" y="240"/>
                  <a:pt x="366" y="227"/>
                  <a:pt x="380" y="206"/>
                </a:cubicBezTo>
                <a:cubicBezTo>
                  <a:pt x="380" y="206"/>
                  <a:pt x="373" y="206"/>
                  <a:pt x="353" y="206"/>
                </a:cubicBezTo>
                <a:cubicBezTo>
                  <a:pt x="333" y="206"/>
                  <a:pt x="308" y="175"/>
                  <a:pt x="308" y="120"/>
                </a:cubicBezTo>
                <a:close/>
                <a:moveTo>
                  <a:pt x="254" y="156"/>
                </a:moveTo>
                <a:cubicBezTo>
                  <a:pt x="250" y="161"/>
                  <a:pt x="240" y="156"/>
                  <a:pt x="240" y="156"/>
                </a:cubicBezTo>
                <a:cubicBezTo>
                  <a:pt x="181" y="129"/>
                  <a:pt x="181" y="129"/>
                  <a:pt x="181" y="129"/>
                </a:cubicBezTo>
                <a:cubicBezTo>
                  <a:pt x="181" y="129"/>
                  <a:pt x="176" y="143"/>
                  <a:pt x="172" y="152"/>
                </a:cubicBezTo>
                <a:cubicBezTo>
                  <a:pt x="167" y="162"/>
                  <a:pt x="164" y="172"/>
                  <a:pt x="147" y="160"/>
                </a:cubicBezTo>
                <a:cubicBezTo>
                  <a:pt x="130" y="148"/>
                  <a:pt x="76" y="95"/>
                  <a:pt x="76" y="95"/>
                </a:cubicBezTo>
                <a:cubicBezTo>
                  <a:pt x="76" y="95"/>
                  <a:pt x="69" y="90"/>
                  <a:pt x="72" y="84"/>
                </a:cubicBezTo>
                <a:cubicBezTo>
                  <a:pt x="76" y="79"/>
                  <a:pt x="86" y="84"/>
                  <a:pt x="86" y="84"/>
                </a:cubicBezTo>
                <a:cubicBezTo>
                  <a:pt x="145" y="111"/>
                  <a:pt x="145" y="111"/>
                  <a:pt x="145" y="111"/>
                </a:cubicBezTo>
                <a:cubicBezTo>
                  <a:pt x="145" y="111"/>
                  <a:pt x="150" y="97"/>
                  <a:pt x="154" y="88"/>
                </a:cubicBezTo>
                <a:cubicBezTo>
                  <a:pt x="158" y="79"/>
                  <a:pt x="161" y="68"/>
                  <a:pt x="178" y="80"/>
                </a:cubicBezTo>
                <a:cubicBezTo>
                  <a:pt x="195" y="92"/>
                  <a:pt x="250" y="145"/>
                  <a:pt x="250" y="145"/>
                </a:cubicBezTo>
                <a:cubicBezTo>
                  <a:pt x="250" y="145"/>
                  <a:pt x="257" y="150"/>
                  <a:pt x="254" y="156"/>
                </a:cubicBezTo>
                <a:close/>
                <a:moveTo>
                  <a:pt x="377" y="78"/>
                </a:moveTo>
                <a:cubicBezTo>
                  <a:pt x="362" y="78"/>
                  <a:pt x="362" y="78"/>
                  <a:pt x="362" y="78"/>
                </a:cubicBezTo>
                <a:cubicBezTo>
                  <a:pt x="351" y="78"/>
                  <a:pt x="340" y="94"/>
                  <a:pt x="340" y="118"/>
                </a:cubicBezTo>
                <a:cubicBezTo>
                  <a:pt x="340" y="143"/>
                  <a:pt x="351" y="158"/>
                  <a:pt x="362" y="158"/>
                </a:cubicBezTo>
                <a:cubicBezTo>
                  <a:pt x="377" y="158"/>
                  <a:pt x="377" y="158"/>
                  <a:pt x="377" y="158"/>
                </a:cubicBezTo>
                <a:cubicBezTo>
                  <a:pt x="388" y="158"/>
                  <a:pt x="400" y="143"/>
                  <a:pt x="400" y="118"/>
                </a:cubicBezTo>
                <a:cubicBezTo>
                  <a:pt x="400" y="94"/>
                  <a:pt x="388" y="78"/>
                  <a:pt x="377" y="78"/>
                </a:cubicBezTo>
                <a:close/>
              </a:path>
            </a:pathLst>
          </a:custGeom>
          <a:solidFill>
            <a:srgbClr val="6CAE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AU">
              <a:solidFill>
                <a:schemeClr val="lt1"/>
              </a:solidFill>
            </a:endParaRPr>
          </a:p>
        </p:txBody>
      </p:sp>
      <p:sp>
        <p:nvSpPr>
          <p:cNvPr id="50" name="Freeform 226"/>
          <p:cNvSpPr/>
          <p:nvPr userDrawn="1"/>
        </p:nvSpPr>
        <p:spPr bwMode="auto">
          <a:xfrm>
            <a:off x="9829275" y="1129203"/>
            <a:ext cx="245104" cy="158473"/>
          </a:xfrm>
          <a:custGeom>
            <a:avLst/>
            <a:gdLst>
              <a:gd name="T0" fmla="*/ 304 w 400"/>
              <a:gd name="T1" fmla="*/ 73 h 260"/>
              <a:gd name="T2" fmla="*/ 288 w 400"/>
              <a:gd name="T3" fmla="*/ 74 h 260"/>
              <a:gd name="T4" fmla="*/ 186 w 400"/>
              <a:gd name="T5" fmla="*/ 0 h 260"/>
              <a:gd name="T6" fmla="*/ 80 w 400"/>
              <a:gd name="T7" fmla="*/ 104 h 260"/>
              <a:gd name="T8" fmla="*/ 81 w 400"/>
              <a:gd name="T9" fmla="*/ 119 h 260"/>
              <a:gd name="T10" fmla="*/ 72 w 400"/>
              <a:gd name="T11" fmla="*/ 118 h 260"/>
              <a:gd name="T12" fmla="*/ 0 w 400"/>
              <a:gd name="T13" fmla="*/ 189 h 260"/>
              <a:gd name="T14" fmla="*/ 72 w 400"/>
              <a:gd name="T15" fmla="*/ 260 h 260"/>
              <a:gd name="T16" fmla="*/ 304 w 400"/>
              <a:gd name="T17" fmla="*/ 260 h 260"/>
              <a:gd name="T18" fmla="*/ 400 w 400"/>
              <a:gd name="T19" fmla="*/ 166 h 260"/>
              <a:gd name="T20" fmla="*/ 304 w 400"/>
              <a:gd name="T21" fmla="*/ 73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00" h="260">
                <a:moveTo>
                  <a:pt x="304" y="73"/>
                </a:moveTo>
                <a:cubicBezTo>
                  <a:pt x="298" y="73"/>
                  <a:pt x="293" y="73"/>
                  <a:pt x="288" y="74"/>
                </a:cubicBezTo>
                <a:cubicBezTo>
                  <a:pt x="275" y="31"/>
                  <a:pt x="234" y="0"/>
                  <a:pt x="186" y="0"/>
                </a:cubicBezTo>
                <a:cubicBezTo>
                  <a:pt x="127" y="0"/>
                  <a:pt x="80" y="46"/>
                  <a:pt x="80" y="104"/>
                </a:cubicBezTo>
                <a:cubicBezTo>
                  <a:pt x="80" y="109"/>
                  <a:pt x="80" y="114"/>
                  <a:pt x="81" y="119"/>
                </a:cubicBezTo>
                <a:cubicBezTo>
                  <a:pt x="78" y="119"/>
                  <a:pt x="75" y="118"/>
                  <a:pt x="72" y="118"/>
                </a:cubicBezTo>
                <a:cubicBezTo>
                  <a:pt x="32" y="118"/>
                  <a:pt x="0" y="150"/>
                  <a:pt x="0" y="189"/>
                </a:cubicBezTo>
                <a:cubicBezTo>
                  <a:pt x="0" y="228"/>
                  <a:pt x="32" y="260"/>
                  <a:pt x="72" y="260"/>
                </a:cubicBezTo>
                <a:cubicBezTo>
                  <a:pt x="304" y="260"/>
                  <a:pt x="304" y="260"/>
                  <a:pt x="304" y="260"/>
                </a:cubicBezTo>
                <a:cubicBezTo>
                  <a:pt x="357" y="260"/>
                  <a:pt x="400" y="218"/>
                  <a:pt x="400" y="166"/>
                </a:cubicBezTo>
                <a:cubicBezTo>
                  <a:pt x="400" y="115"/>
                  <a:pt x="357" y="73"/>
                  <a:pt x="304" y="73"/>
                </a:cubicBezTo>
                <a:close/>
              </a:path>
            </a:pathLst>
          </a:custGeom>
          <a:solidFill>
            <a:srgbClr val="6CAE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AU" dirty="0">
              <a:solidFill>
                <a:schemeClr val="lt1"/>
              </a:solidFill>
            </a:endParaRPr>
          </a:p>
        </p:txBody>
      </p:sp>
      <p:sp>
        <p:nvSpPr>
          <p:cNvPr id="51" name="等腰三角形 50"/>
          <p:cNvSpPr/>
          <p:nvPr userDrawn="1"/>
        </p:nvSpPr>
        <p:spPr>
          <a:xfrm rot="10800000">
            <a:off x="2106926" y="2685664"/>
            <a:ext cx="200841" cy="185109"/>
          </a:xfrm>
          <a:prstGeom prst="triangl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等腰三角形 51"/>
          <p:cNvSpPr/>
          <p:nvPr userDrawn="1"/>
        </p:nvSpPr>
        <p:spPr>
          <a:xfrm rot="10800000">
            <a:off x="6004590" y="2685664"/>
            <a:ext cx="200841" cy="185109"/>
          </a:xfrm>
          <a:prstGeom prst="triangl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等腰三角形 52"/>
          <p:cNvSpPr/>
          <p:nvPr userDrawn="1"/>
        </p:nvSpPr>
        <p:spPr>
          <a:xfrm rot="10800000">
            <a:off x="9851407" y="2685665"/>
            <a:ext cx="200841" cy="185109"/>
          </a:xfrm>
          <a:prstGeom prst="triangl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文本框 73"/>
          <p:cNvSpPr txBox="1"/>
          <p:nvPr userDrawn="1"/>
        </p:nvSpPr>
        <p:spPr>
          <a:xfrm>
            <a:off x="5296415" y="111764"/>
            <a:ext cx="1605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solidFill>
                  <a:srgbClr val="203E6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学习平台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D4561-9334-4496-955E-C10473E7DA50}" type="datetimeFigureOut">
              <a:rPr lang="zh-CN" altLang="en-US" smtClean="0"/>
              <a:pPr/>
              <a:t>2020/12/8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A895F-7AED-40B4-B417-E59BAA76F56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D4561-9334-4496-955E-C10473E7DA50}" type="datetimeFigureOut">
              <a:rPr lang="zh-CN" altLang="en-US" smtClean="0"/>
              <a:pPr/>
              <a:t>2020/12/8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A895F-7AED-40B4-B417-E59BAA76F56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D4561-9334-4496-955E-C10473E7DA50}" type="datetimeFigureOut">
              <a:rPr lang="zh-CN" altLang="en-US" smtClean="0"/>
              <a:pPr/>
              <a:t>2020/12/8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A895F-7AED-40B4-B417-E59BAA76F56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9" name="椭圆 8"/>
          <p:cNvSpPr/>
          <p:nvPr userDrawn="1"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椭圆 9"/>
          <p:cNvSpPr/>
          <p:nvPr userDrawn="1"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 userDrawn="1"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D4561-9334-4496-955E-C10473E7DA50}" type="datetimeFigureOut">
              <a:rPr lang="zh-CN" altLang="en-US" smtClean="0"/>
              <a:pPr/>
              <a:t>2020/12/8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A895F-7AED-40B4-B417-E59BAA76F56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D4561-9334-4496-955E-C10473E7DA50}" type="datetimeFigureOut">
              <a:rPr lang="zh-CN" altLang="en-US" smtClean="0"/>
              <a:pPr/>
              <a:t>2020/12/8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A895F-7AED-40B4-B417-E59BAA76F56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D4561-9334-4496-955E-C10473E7DA50}" type="datetimeFigureOut">
              <a:rPr lang="zh-CN" altLang="en-US" smtClean="0"/>
              <a:pPr/>
              <a:t>2020/12/8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A895F-7AED-40B4-B417-E59BAA76F56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D4561-9334-4496-955E-C10473E7DA50}" type="datetimeFigureOut">
              <a:rPr lang="zh-CN" altLang="en-US" smtClean="0"/>
              <a:pPr/>
              <a:t>2020/12/8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A895F-7AED-40B4-B417-E59BAA76F56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D4561-9334-4496-955E-C10473E7DA50}" type="datetimeFigureOut">
              <a:rPr lang="zh-CN" altLang="en-US" smtClean="0"/>
              <a:pPr/>
              <a:t>2020/12/8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A895F-7AED-40B4-B417-E59BAA76F56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D4561-9334-4496-955E-C10473E7DA50}" type="datetimeFigureOut">
              <a:rPr lang="zh-CN" altLang="en-US" smtClean="0"/>
              <a:pPr/>
              <a:t>2020/12/8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A895F-7AED-40B4-B417-E59BAA76F56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D4561-9334-4496-955E-C10473E7DA50}" type="datetimeFigureOut">
              <a:rPr lang="zh-CN" altLang="en-US" smtClean="0"/>
              <a:pPr/>
              <a:t>2020/12/8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0A895F-7AED-40B4-B417-E59BAA76F56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D4561-9334-4496-955E-C10473E7DA50}" type="datetimeFigureOut">
              <a:rPr lang="zh-CN" altLang="en-US" smtClean="0"/>
              <a:pPr/>
              <a:t>2020/12/8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0A895F-7AED-40B4-B417-E59BAA76F56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8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Picture 4" descr="https://ss3.bdstatic.com/70cFv8Sh_Q1YnxGkpoWK1HF6hhy/it/u=1522755939,4283961778&amp;fm=26&amp;gp=0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92585" y="0"/>
            <a:ext cx="9606830" cy="685800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67780" y="701821"/>
            <a:ext cx="1122446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16.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阅读图文材料，完成下列要求。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(12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圭亚那降水较丰富，无旱季，气候宜人，资源丰富，土壤肥沃，发展经济的自然条件优越。国内河流纵横，大小湖泊星罗棋布，盛产铝土、黄金、蔗糖和大米。林产品丰富，结晶岩石富含矿物，但植被稠密，不便勘探。圭亚那是目前拉丁美洲经济水平较低的国家。右图示意圭亚那地形、河流分布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(1)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据图文信息说明圭亚那的降水分布特点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并分析形成原因。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 descr="C:\Users\SZZX-A8\AppData\Local\Temp\ksohtml30376\wps2.jpg"/>
          <p:cNvPicPr>
            <a:picLocks noChangeAspect="1" noChangeArrowheads="1"/>
          </p:cNvPicPr>
          <p:nvPr/>
        </p:nvPicPr>
        <p:blipFill>
          <a:blip r:embed="rId2">
            <a:lum contrast="40000"/>
          </a:blip>
          <a:srcRect/>
          <a:stretch>
            <a:fillRect/>
          </a:stretch>
        </p:blipFill>
        <p:spPr>
          <a:xfrm>
            <a:off x="7271657" y="2949562"/>
            <a:ext cx="4837617" cy="37196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图片 1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0551" y="874008"/>
            <a:ext cx="12010644" cy="48799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192947" y="281885"/>
            <a:ext cx="11459361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形成玄武岩的岩浆流动性好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喷岀冷凝后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形成平坦的地形单元。下图为某玄武岩地貌景观。调查发现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构成台地、平顶山、尖顶山的玄武岩分别形成于不同喷发时期。完成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22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23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题。</a:t>
            </a:r>
          </a:p>
          <a:p>
            <a:pPr>
              <a:lnSpc>
                <a:spcPct val="150000"/>
              </a:lnSpc>
            </a:pP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22.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塑造图示地区地表形态的主要外力作用是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     )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A.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风化和流水侵蚀     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B.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风化和流水沉积     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C.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风力侵蚀和搬运    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D.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沉积和固结成岩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23.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根据侵蚀程度差异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图中不同地貌单元的玄武岩形成的先后顺序为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     )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A.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台地的玄武岩、平顶山的玄武岩、尖顶山的玄武岩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B.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台地的玄武岩、尖顶山的玄武岩、平顶山的玄武岩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C.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尖顶山的玄武岩、平顶山的玄武岩、台地的玄武岩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D.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尖顶山的玄武岩、台地的玄武岩、平顶山的玄武岩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556" y="1382794"/>
            <a:ext cx="9384325" cy="18805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67779" y="718275"/>
            <a:ext cx="11627141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读我国局部地区某时刻海平面等压线图。回答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24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25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题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24.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受图示天气系统的影响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,①②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两地在未来一段时间内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     )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A.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气温差异先缩小再扩大              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B.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气压差异先缩小再扩大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C.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过境前后②地风向突变              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D.①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地降水早于②地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25.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专家预测②地雾霾天气将随着冷锋的到来而减弱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下列说法正确的是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     )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①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风力增强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利于污染物扩散  ②气压升高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利于污染物扩散</a:t>
            </a: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③降水增多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利于污染物沉降  ④温度降低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利于污染物沉降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A.①③           B.①④          C.②③             D.②④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9752" y="1847291"/>
            <a:ext cx="4316580" cy="23807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167780" y="718112"/>
            <a:ext cx="11643919" cy="60939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26.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阅读材料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完成下列问题。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(10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材料一  北方农牧业交错带是指农区与牧区的过渡地带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但气候出现冷暖、千湿变化时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就会出现农进牧退或牧进农退的现象。图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为我国北方农牧业交错带分布范围示意图。</a:t>
            </a: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材料二  图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为鄂尔多斯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1961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年以来年降水量变化图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为鄂尔多斯多年平均年内各月的降水量</a:t>
            </a:r>
          </a:p>
          <a:p>
            <a:pPr>
              <a:lnSpc>
                <a:spcPct val="150000"/>
              </a:lnSpc>
            </a:pP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(1)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鄂尔多斯位于内蒙古高原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属于我国三大自然区中的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_________________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，处于由温带草</a:t>
            </a: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原带向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____________(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自然带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的过渡地带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主要种植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__________(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粮食作物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(3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(2)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简析鄂尔多斯土地退化严重的自然原因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(4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(3)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分析鄂尔多斯年际降水量变化对农业耕作和牧业哪些方面产生影响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(3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748682" y="1743557"/>
            <a:ext cx="3815855" cy="318917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59394" y="3106988"/>
            <a:ext cx="5003175" cy="178418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42613" y="134835"/>
            <a:ext cx="11568418" cy="6494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28.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阅读材料，完成下列问题。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(12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材料一  图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为我国两广地区桑蚕业优势产区分布图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表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1995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年以来我国桑蚕主产区产量变化。</a:t>
            </a:r>
          </a:p>
          <a:p>
            <a:pPr>
              <a:lnSpc>
                <a:spcPct val="130000"/>
              </a:lnSpc>
            </a:pP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zh-CN" altLang="en-US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材料二  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2006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我国商务部启动“东桑西移”工程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后逐步发展“东丝西移”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现在又深化为“东绸西移”</a:t>
            </a:r>
          </a:p>
          <a:p>
            <a:pPr>
              <a:lnSpc>
                <a:spcPct val="13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材料三  香云纱产于广东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是纺织品中唯一用纯植物染料染色的丝绸面料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需用产于我国岭南地区的薯莨汁液浸泡蚕丝织物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和没有被污染过的河泥发生化学作用来完成其染制过程。由于香云纱制作工艺复杂独特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数量稀少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过去被称为“软黄金”。时至今日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尽管香云纱制作工艺被列入国家级非物质文化遗产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但仍然面临技工年龄老龄化、价值内涵缺乏了解等问题。</a:t>
            </a:r>
          </a:p>
          <a:p>
            <a:pPr>
              <a:lnSpc>
                <a:spcPct val="13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(1)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概括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21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世纪以来广西桑蚕产茧量变化特征并从社会经济角度分析原因。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(5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(2)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分析在“东绸西移”的大背景下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香云纱产业难以转移的原因。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(3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(3)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为促进香云纱产业可持续发展提出合理的建议。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(4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317" y="1024703"/>
            <a:ext cx="5896876" cy="233928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117446" y="231551"/>
            <a:ext cx="11350304" cy="6339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29.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阅读材料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完成下列问题。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(13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材料一  图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是以色列及周边地区示意图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是甲城的气候资料统计图。</a:t>
            </a:r>
          </a:p>
          <a:p>
            <a:pPr>
              <a:lnSpc>
                <a:spcPct val="120000"/>
              </a:lnSpc>
            </a:pP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材料二  戈兰高地的黑门山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最高海拔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2814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米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被称为“中东水塔”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山顶终年积雪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是约旦河的源头之一。雪水流出山地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在约旦河谷深处形成了众多水温超过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60℃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的天然温泉。</a:t>
            </a:r>
          </a:p>
          <a:p>
            <a:pPr>
              <a:lnSpc>
                <a:spcPct val="12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材料三  以色列大部分地区位于干旱、半干旱区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水资源短缺。随着地下水的开发以及北水南调工程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从乙地调往以色列南部地区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的完成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以色列种植业规模开始扩大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逐渐形成以“大棚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喷灌、滴灌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瓜果、蔬菜”的农业</a:t>
            </a:r>
            <a:r>
              <a:rPr lang="zh-CN" altLang="en-US" sz="20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生产模式。</a:t>
            </a:r>
            <a:endParaRPr lang="zh-CN" altLang="en-US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(1)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描述约旦河谷地温泉的形成过程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(3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(2)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评价以色列“北水南调”工程实施的自然条件。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(5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(3)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简析以色列农业以“大棚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喷灌、滴灌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瓜果、蔬菜”方式为主的原因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(5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71119" y="991195"/>
            <a:ext cx="4748169" cy="25585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6" name="椭圆 5"/>
          <p:cNvSpPr/>
          <p:nvPr/>
        </p:nvSpPr>
        <p:spPr>
          <a:xfrm>
            <a:off x="866457" y="1484973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71926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78682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52338" y="768609"/>
            <a:ext cx="379182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高考地理二轮复习：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13795" y="1533406"/>
            <a:ext cx="69782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● 知识的重组、归纳、综合，构建知识体系和网络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506628" y="1533406"/>
            <a:ext cx="35619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综合能力的基础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566000" y="3383984"/>
            <a:ext cx="1476263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河流专题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 rot="16200000" flipH="1">
            <a:off x="3148148" y="2991403"/>
            <a:ext cx="574766" cy="51380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757647" y="2491356"/>
            <a:ext cx="345730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水循环（人类活动的影响）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rot="5400000">
            <a:off x="4023361" y="3087200"/>
            <a:ext cx="596536" cy="27432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3883862" y="2447813"/>
            <a:ext cx="1476263" cy="499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河流特点：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直接连接符 23"/>
          <p:cNvCxnSpPr/>
          <p:nvPr/>
        </p:nvCxnSpPr>
        <p:spPr>
          <a:xfrm rot="10800000" flipV="1">
            <a:off x="5068390" y="2508077"/>
            <a:ext cx="261257" cy="174174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rot="10800000" flipV="1">
            <a:off x="5077098" y="2812876"/>
            <a:ext cx="374468" cy="26127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/>
          <p:cNvSpPr/>
          <p:nvPr/>
        </p:nvSpPr>
        <p:spPr>
          <a:xfrm>
            <a:off x="5342547" y="2173493"/>
            <a:ext cx="1476263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水系特点：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5420925" y="2530544"/>
            <a:ext cx="1476263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水文特点：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 rot="10800000" flipV="1">
            <a:off x="6683830" y="2764979"/>
            <a:ext cx="374468" cy="26127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/>
          <p:cNvSpPr/>
          <p:nvPr/>
        </p:nvSpPr>
        <p:spPr>
          <a:xfrm>
            <a:off x="7049428" y="2443458"/>
            <a:ext cx="1789773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河流补给类型：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4" name="直接连接符 33"/>
          <p:cNvCxnSpPr/>
          <p:nvPr/>
        </p:nvCxnSpPr>
        <p:spPr>
          <a:xfrm rot="10800000" flipV="1">
            <a:off x="4715692" y="3601002"/>
            <a:ext cx="374468" cy="26127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/>
          <p:cNvSpPr/>
          <p:nvPr/>
        </p:nvSpPr>
        <p:spPr>
          <a:xfrm>
            <a:off x="5094355" y="3240293"/>
            <a:ext cx="1358698" cy="499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河流利用：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7" name="直接连接符 36"/>
          <p:cNvCxnSpPr/>
          <p:nvPr/>
        </p:nvCxnSpPr>
        <p:spPr>
          <a:xfrm rot="10800000" flipV="1">
            <a:off x="6313715" y="3422476"/>
            <a:ext cx="374468" cy="26127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/>
          <p:cNvSpPr/>
          <p:nvPr/>
        </p:nvSpPr>
        <p:spPr>
          <a:xfrm>
            <a:off x="6701087" y="3105309"/>
            <a:ext cx="81441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综合效益：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7423897" y="3140144"/>
            <a:ext cx="487260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发电、航运、防洪、灌溉、养殖、旅游等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 rot="16200000" flipH="1">
            <a:off x="7602584" y="3753404"/>
            <a:ext cx="287384" cy="26128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/>
          <p:cNvSpPr/>
          <p:nvPr/>
        </p:nvSpPr>
        <p:spPr>
          <a:xfrm>
            <a:off x="7075555" y="3958751"/>
            <a:ext cx="13543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水能及水电站区位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5" name="直接连接符 44"/>
          <p:cNvCxnSpPr/>
          <p:nvPr/>
        </p:nvCxnSpPr>
        <p:spPr>
          <a:xfrm rot="16200000" flipH="1">
            <a:off x="8416836" y="3714215"/>
            <a:ext cx="287384" cy="26128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/>
          <p:cNvSpPr/>
          <p:nvPr/>
        </p:nvSpPr>
        <p:spPr>
          <a:xfrm>
            <a:off x="8290402" y="3963105"/>
            <a:ext cx="120194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航运条件和价值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7" name="直接连接符 46"/>
          <p:cNvCxnSpPr/>
          <p:nvPr/>
        </p:nvCxnSpPr>
        <p:spPr>
          <a:xfrm rot="5400000">
            <a:off x="5120640" y="3971120"/>
            <a:ext cx="627020" cy="6966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 50"/>
          <p:cNvSpPr/>
          <p:nvPr/>
        </p:nvSpPr>
        <p:spPr>
          <a:xfrm>
            <a:off x="4589257" y="4372407"/>
            <a:ext cx="215117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小流域综合开发（田纳西河）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2" name="直接连接符 51"/>
          <p:cNvCxnSpPr>
            <a:endCxn id="55" idx="0"/>
          </p:cNvCxnSpPr>
          <p:nvPr/>
        </p:nvCxnSpPr>
        <p:spPr>
          <a:xfrm rot="5400000">
            <a:off x="3495016" y="3874543"/>
            <a:ext cx="205346" cy="12853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矩形 54"/>
          <p:cNvSpPr/>
          <p:nvPr/>
        </p:nvSpPr>
        <p:spPr>
          <a:xfrm>
            <a:off x="2795292" y="4041481"/>
            <a:ext cx="1476263" cy="499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河流治理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7" name="直接连接符 56"/>
          <p:cNvCxnSpPr/>
          <p:nvPr/>
        </p:nvCxnSpPr>
        <p:spPr>
          <a:xfrm rot="10800000">
            <a:off x="2412274" y="4136580"/>
            <a:ext cx="418010" cy="191588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/>
          <p:cNvSpPr/>
          <p:nvPr/>
        </p:nvSpPr>
        <p:spPr>
          <a:xfrm>
            <a:off x="261257" y="4437722"/>
            <a:ext cx="234260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水资源问题及措施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3" name="直接连接符 62"/>
          <p:cNvCxnSpPr/>
          <p:nvPr/>
        </p:nvCxnSpPr>
        <p:spPr>
          <a:xfrm rot="10800000" flipV="1">
            <a:off x="2464526" y="4458795"/>
            <a:ext cx="374470" cy="148047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/>
          <p:cNvSpPr/>
          <p:nvPr/>
        </p:nvSpPr>
        <p:spPr>
          <a:xfrm>
            <a:off x="422366" y="3841184"/>
            <a:ext cx="215537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洪涝成因及措施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8" name="直接连接符 67"/>
          <p:cNvCxnSpPr/>
          <p:nvPr/>
        </p:nvCxnSpPr>
        <p:spPr>
          <a:xfrm rot="5400000" flipH="1" flipV="1">
            <a:off x="1027613" y="3757757"/>
            <a:ext cx="317863" cy="9144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连接符 69"/>
          <p:cNvCxnSpPr/>
          <p:nvPr/>
        </p:nvCxnSpPr>
        <p:spPr>
          <a:xfrm rot="5400000" flipH="1" flipV="1">
            <a:off x="1354187" y="3008820"/>
            <a:ext cx="418011" cy="200298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矩形 71"/>
          <p:cNvSpPr/>
          <p:nvPr/>
        </p:nvSpPr>
        <p:spPr>
          <a:xfrm>
            <a:off x="566057" y="3192395"/>
            <a:ext cx="215537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城市内涝及措施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7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7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7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2" dur="5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  <p:bldP spid="12" grpId="0" build="allAtOnce"/>
      <p:bldP spid="13" grpId="0" build="allAtOnce"/>
      <p:bldP spid="15" grpId="0" build="allAtOnce"/>
      <p:bldP spid="19" grpId="0" build="allAtOnce"/>
      <p:bldP spid="23" grpId="0" build="allAtOnce"/>
      <p:bldP spid="29" grpId="0" build="allAtOnce"/>
      <p:bldP spid="30" grpId="0" build="allAtOnce"/>
      <p:bldP spid="33" grpId="0" build="allAtOnce"/>
      <p:bldP spid="36" grpId="0" build="allAtOnce"/>
      <p:bldP spid="38" grpId="0" build="allAtOnce"/>
      <p:bldP spid="39" grpId="0" build="allAtOnce"/>
      <p:bldP spid="44" grpId="0" build="allAtOnce"/>
      <p:bldP spid="46" grpId="0" build="allAtOnce"/>
      <p:bldP spid="51" grpId="0" build="allAtOnce"/>
      <p:bldP spid="55" grpId="0" build="allAtOnce"/>
      <p:bldP spid="59" grpId="0" build="allAtOnce"/>
      <p:bldP spid="67" grpId="0" build="allAtOnce"/>
      <p:bldP spid="72" grpId="0" build="allAtOnce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6" name="椭圆 5"/>
          <p:cNvSpPr/>
          <p:nvPr/>
        </p:nvSpPr>
        <p:spPr>
          <a:xfrm>
            <a:off x="3089540" y="543808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52338" y="768609"/>
            <a:ext cx="3791823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区域发展阶段：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0" name="表格 29"/>
          <p:cNvGraphicFramePr>
            <a:graphicFrameLocks noGrp="1"/>
          </p:cNvGraphicFramePr>
          <p:nvPr/>
        </p:nvGraphicFramePr>
        <p:xfrm>
          <a:off x="421314" y="1449508"/>
          <a:ext cx="11323272" cy="46073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0668"/>
                <a:gridCol w="3020968"/>
                <a:gridCol w="2985549"/>
                <a:gridCol w="2676087"/>
              </a:tblGrid>
              <a:tr h="433982">
                <a:tc>
                  <a:txBody>
                    <a:bodyPr/>
                    <a:lstStyle/>
                    <a:p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区域发展阶段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产业结构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空间结构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状态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1391120">
                <a:tc>
                  <a:txBody>
                    <a:bodyPr/>
                    <a:lstStyle/>
                    <a:p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以传统农业为主体的发展阶段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第一产业为主；工业处于起步阶段（以劳动和资源密集型工业为主）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缺乏中心城市，辐射带动能力弱；交通线稀疏，对外开放程度低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低平水的均衡状态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1391120">
                <a:tc>
                  <a:txBody>
                    <a:bodyPr/>
                    <a:lstStyle/>
                    <a:p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工业化阶段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第二产业为主，第三产业快速发展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中心城市快速发展，辐射带动能力这款；交通快速发展，对外开放程度高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快速发展的不均衡状态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1391120">
                <a:tc>
                  <a:txBody>
                    <a:bodyPr/>
                    <a:lstStyle/>
                    <a:p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高效益综合发展阶段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第三产业比重和增速超过第二产业，工业以资金和技术密集型工业为主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区域发展水平高，区域差异小；交通和信息网络发展快，对外开放程度高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高水平的均衡状态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89540" y="543808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30336" y="305004"/>
            <a:ext cx="11596370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高考地理最后阶段知识体系清单</a:t>
            </a:r>
          </a:p>
        </p:txBody>
      </p:sp>
      <p:sp>
        <p:nvSpPr>
          <p:cNvPr id="7" name="矩形 6"/>
          <p:cNvSpPr/>
          <p:nvPr/>
        </p:nvSpPr>
        <p:spPr>
          <a:xfrm>
            <a:off x="598415" y="956346"/>
            <a:ext cx="1132234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、地球自转公转基本特点：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方向（侧视俯视图及洋流俯视、恒星视运动）、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速度（自转线角速度及公转近日远日点）、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周期（恒星日（年）和太阳日、回归年差异）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17988" y="3281495"/>
            <a:ext cx="1132234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、自转应用：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晨昏线判断和应用（光照图上的判切点和交点）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水平运动物体偏转（平直和弯曲河道侵蚀和沉积规律、河流曲流的形成过程（平地和山区成因差异））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地方时概念、计算方方法（经度差确定方法）、两天分界问题、日出日落与昼长、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地方时和区时差异应用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289800" y="-45900"/>
            <a:ext cx="720670" cy="968693"/>
            <a:chOff x="4438980" y="1414639"/>
            <a:chExt cx="720670" cy="968693"/>
          </a:xfrm>
        </p:grpSpPr>
        <p:sp>
          <p:nvSpPr>
            <p:cNvPr id="23" name="圆角矩形 22"/>
            <p:cNvSpPr/>
            <p:nvPr/>
          </p:nvSpPr>
          <p:spPr>
            <a:xfrm>
              <a:off x="4460144" y="1414639"/>
              <a:ext cx="673167" cy="877520"/>
            </a:xfrm>
            <a:prstGeom prst="roundRect">
              <a:avLst>
                <a:gd name="adj" fmla="val 1800"/>
              </a:avLst>
            </a:prstGeom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4438980" y="1655847"/>
              <a:ext cx="7206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" name="圆角矩形 9"/>
            <p:cNvSpPr/>
            <p:nvPr/>
          </p:nvSpPr>
          <p:spPr>
            <a:xfrm>
              <a:off x="4460144" y="2329040"/>
              <a:ext cx="673167" cy="54292"/>
            </a:xfrm>
            <a:prstGeom prst="roundRect">
              <a:avLst>
                <a:gd name="adj" fmla="val 1800"/>
              </a:avLst>
            </a:prstGeom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25" name="矩形 24"/>
          <p:cNvSpPr/>
          <p:nvPr/>
        </p:nvSpPr>
        <p:spPr>
          <a:xfrm>
            <a:off x="0" y="6685613"/>
            <a:ext cx="12192000" cy="1723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31634" y="226085"/>
            <a:ext cx="27109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spcAft>
                <a:spcPct val="0"/>
              </a:spcAft>
            </a:pPr>
            <a:r>
              <a:rPr lang="en-US" altLang="zh-CN" sz="2800" b="1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3.</a:t>
            </a:r>
            <a:r>
              <a:rPr lang="zh-CN" altLang="zh-CN" sz="2800" b="1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土壤的组成：</a:t>
            </a:r>
            <a:endParaRPr lang="zh-CN" altLang="zh-CN" sz="2800" kern="1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8" name="Group 2"/>
          <p:cNvGrpSpPr/>
          <p:nvPr/>
        </p:nvGrpSpPr>
        <p:grpSpPr>
          <a:xfrm>
            <a:off x="915293" y="895154"/>
            <a:ext cx="4486627" cy="3995193"/>
            <a:chOff x="-346" y="-87"/>
            <a:chExt cx="2608" cy="2188"/>
          </a:xfrm>
        </p:grpSpPr>
        <p:pic>
          <p:nvPicPr>
            <p:cNvPr id="9" name="Picture 3" descr="理想土壤的成分体积比例"/>
            <p:cNvPicPr>
              <a:picLocks noChangeAspect="1" noChangeArrowheads="1"/>
            </p:cNvPicPr>
            <p:nvPr/>
          </p:nvPicPr>
          <p:blipFill>
            <a:blip r:embed="rId3">
              <a:lum bright="-12000" contrast="30000"/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6514" t="4085" r="2953" b="12468"/>
            <a:stretch>
              <a:fillRect/>
            </a:stretch>
          </p:blipFill>
          <p:spPr bwMode="auto">
            <a:xfrm>
              <a:off x="-149" y="-87"/>
              <a:ext cx="2215" cy="18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" name="Rectangle 4"/>
            <p:cNvSpPr>
              <a:spLocks noChangeArrowheads="1"/>
            </p:cNvSpPr>
            <p:nvPr/>
          </p:nvSpPr>
          <p:spPr bwMode="auto">
            <a:xfrm>
              <a:off x="-346" y="1771"/>
              <a:ext cx="2608" cy="330"/>
            </a:xfrm>
            <a:prstGeom prst="rect">
              <a:avLst/>
            </a:prstGeom>
            <a:solidFill>
              <a:srgbClr val="993300"/>
            </a:solidFill>
            <a:ln w="9525">
              <a:solidFill>
                <a:srgbClr val="00FFFF"/>
              </a:solidFill>
              <a:miter lim="800000"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zh-CN" altLang="en-US" sz="280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微软雅黑" panose="020B0503020204020204" pitchFamily="34" charset="-122"/>
                </a:rPr>
                <a:t>理想成分的体积分数土壤</a:t>
              </a:r>
              <a:endParaRPr lang="zh-CN" altLang="en-US" sz="280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5335514" y="2490148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spcAft>
                <a:spcPct val="0"/>
              </a:spcAft>
            </a:pPr>
            <a:r>
              <a:rPr lang="zh-CN" altLang="zh-CN" sz="2800" b="1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土壤的组成</a:t>
            </a:r>
            <a:endParaRPr lang="zh-CN" altLang="zh-CN" sz="2800" kern="1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左大括号 2"/>
          <p:cNvSpPr/>
          <p:nvPr/>
        </p:nvSpPr>
        <p:spPr>
          <a:xfrm>
            <a:off x="7452410" y="895647"/>
            <a:ext cx="288189" cy="3805142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7787392" y="728233"/>
            <a:ext cx="4093644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ct val="0"/>
              </a:spcAft>
            </a:pPr>
            <a:r>
              <a:rPr lang="zh-CN" altLang="en-US" sz="2800" b="1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矿物质：</a:t>
            </a:r>
            <a:r>
              <a:rPr lang="zh-CN" altLang="en-US" sz="2400" b="1" kern="1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土壤的物质基础，矿物养分的主要来源</a:t>
            </a:r>
            <a:endParaRPr lang="zh-CN" altLang="zh-CN" sz="2400" kern="1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696710" y="1846329"/>
            <a:ext cx="3958670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ct val="0"/>
              </a:spcAft>
            </a:pPr>
            <a:r>
              <a:rPr lang="zh-CN" altLang="en-US" sz="2800" b="1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有机质：</a:t>
            </a:r>
            <a:r>
              <a:rPr lang="zh-CN" altLang="en-US" sz="2400" b="1" kern="1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集中在表层，土壤肥力高低的重要标志</a:t>
            </a:r>
            <a:endParaRPr lang="zh-CN" altLang="zh-CN" sz="2400" kern="1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757036" y="2845687"/>
            <a:ext cx="3516313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ct val="0"/>
              </a:spcAft>
            </a:pPr>
            <a:r>
              <a:rPr lang="zh-CN" altLang="en-US" sz="2800" b="1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水分：</a:t>
            </a:r>
            <a:r>
              <a:rPr lang="zh-CN" altLang="en-US" sz="2400" b="1" kern="1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输送养分和合成有机物需要</a:t>
            </a:r>
            <a:endParaRPr lang="zh-CN" altLang="zh-CN" sz="2400" kern="1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757036" y="3845046"/>
            <a:ext cx="341976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ct val="0"/>
              </a:spcAft>
            </a:pPr>
            <a:r>
              <a:rPr lang="zh-CN" altLang="en-US" sz="2800" b="1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空气：</a:t>
            </a:r>
            <a:r>
              <a:rPr lang="zh-CN" altLang="en-US" sz="2400" b="1" kern="1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植物呼吸和生长需要</a:t>
            </a:r>
            <a:endParaRPr lang="zh-CN" altLang="zh-CN" sz="2400" kern="1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63883" y="5112729"/>
            <a:ext cx="101129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/>
              <a:t>土壤肥力最终取决于</a:t>
            </a:r>
            <a:r>
              <a:rPr lang="zh-CN" altLang="en-US" sz="2800" b="1">
                <a:solidFill>
                  <a:srgbClr val="FF0000"/>
                </a:solidFill>
              </a:rPr>
              <a:t>水、肥、气、热</a:t>
            </a:r>
            <a:r>
              <a:rPr lang="zh-CN" altLang="en-US" sz="2800" b="1"/>
              <a:t>四个因素之间的协调程度，以及能否满足植物生长过程的需要。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857"/>
            <a:ext cx="7610475" cy="57626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6310" y="95250"/>
            <a:ext cx="8609965" cy="63715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95" y="95250"/>
            <a:ext cx="5238750" cy="348615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7645" y="2240915"/>
            <a:ext cx="6858000" cy="455295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rcRect l="12606"/>
          <a:stretch>
            <a:fillRect/>
          </a:stretch>
        </p:blipFill>
        <p:spPr>
          <a:xfrm>
            <a:off x="109057" y="3615328"/>
            <a:ext cx="5302588" cy="31146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7971183" y="2186609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69574" y="664699"/>
            <a:ext cx="10426148" cy="3351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下图为某地区的地质剖面示意图。读图回答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1~2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题。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）地质构造和岩层形成的先后顺序是 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A.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甲乙丙         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B.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乙丙甲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C.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丙乙甲         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D.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丙甲乙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）在地质演化过程中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形成褶皱的次数是　　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A.1     B.2    C.3     D.4</a:t>
            </a:r>
          </a:p>
        </p:txBody>
      </p:sp>
      <p:pic>
        <p:nvPicPr>
          <p:cNvPr id="6" name="4image100.jpg" descr="id:2147491131;FounderCES"/>
          <p:cNvPicPr/>
          <p:nvPr/>
        </p:nvPicPr>
        <p:blipFill>
          <a:blip r:embed="rId2"/>
          <a:stretch>
            <a:fillRect/>
          </a:stretch>
        </p:blipFill>
        <p:spPr>
          <a:xfrm>
            <a:off x="6096000" y="1188124"/>
            <a:ext cx="5880651" cy="45765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 rot="5400000"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70815" y="707051"/>
            <a:ext cx="11318820" cy="58163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读某地地质剖面示意图，回答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～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题。</a:t>
            </a:r>
          </a:p>
          <a:p>
            <a:pPr>
              <a:lnSpc>
                <a:spcPct val="12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．该地的几次主要地质作用，按发生的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先后顺序排列，依次是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　　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．褶皱、断层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、断层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P1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．断层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P1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、断层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、褶皱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．断层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、断层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P1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、褶皱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．褶皱、断层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P1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、断层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P2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．据图判断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岩层在断层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右侧缺失的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主要原因可能是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　　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．被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岩层覆盖  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．没有该岩层的沉积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．抬升以后遭外力侵蚀  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．下陷侵入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岩层</a:t>
            </a:r>
          </a:p>
        </p:txBody>
      </p:sp>
      <p:pic>
        <p:nvPicPr>
          <p:cNvPr id="12" name="图片 11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5830225" y="1441430"/>
            <a:ext cx="6261652" cy="44738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7971183" y="2186609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59026" y="620843"/>
            <a:ext cx="12032974" cy="6259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下图为某地地质构造示意图。读图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完成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1~3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题。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图中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线两侧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岩层厚度不一的原因是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　　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A.M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线东侧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岩层受侵蚀程度大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B.M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线东侧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岩层受到侵蚀力强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C.M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线西侧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岩层早期沉积厚度大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D.M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线西侧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岩层受到侵蚀力强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下列景观在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Q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处可能看到的是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　　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　　　　　　　　　　　　　　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A.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峰丛、石笋   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B.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峰林、峰丛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C.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石柱、石笋   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D.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峰林、钟乳石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上图中地质事件发生的先后顺序是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　　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A.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岩浆侵入、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岩层形成、断层形成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B.N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岩层形成、岩浆侵入、断层形成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C.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断层形成、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岩层形成、岩浆侵入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D.N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岩层形成、断层形成、岩浆侵入</a:t>
            </a:r>
          </a:p>
        </p:txBody>
      </p:sp>
      <p:pic>
        <p:nvPicPr>
          <p:cNvPr id="4" name="4image99.jpg" descr="id:2147491124;FounderCES"/>
          <p:cNvPicPr/>
          <p:nvPr/>
        </p:nvPicPr>
        <p:blipFill>
          <a:blip r:embed="rId2"/>
          <a:stretch>
            <a:fillRect/>
          </a:stretch>
        </p:blipFill>
        <p:spPr>
          <a:xfrm>
            <a:off x="5963478" y="1701965"/>
            <a:ext cx="6228522" cy="42416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8320" y="0"/>
            <a:ext cx="7188242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32080" y="712371"/>
            <a:ext cx="1182116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左图是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1968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年某日阿波罗八号飞船上的宇航员在近月球表面轨道拍摄的“凸地”照片，右图中的拍摄位置与照片情景相符的是</a:t>
            </a:r>
          </a:p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A. A	B. B	C. C	D. D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114" y="1441429"/>
            <a:ext cx="9578977" cy="38914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32080" y="712371"/>
            <a:ext cx="1182116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左图是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1968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年某日阿波罗八号飞船上的宇航员在近月球表面轨道拍摄的“凸地”照片，右图中的拍摄位置与照片情景相符的是</a:t>
            </a:r>
          </a:p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A. A	B. B	C. C	D. D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840" y="1668207"/>
            <a:ext cx="6909918" cy="280715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125" y="947420"/>
            <a:ext cx="5661660" cy="224980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6785" y="947420"/>
            <a:ext cx="5865495" cy="22498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89540" y="543808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89358" y="360727"/>
            <a:ext cx="1132234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、公转应用：公转特点推理直射点回归运动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昼夜长短变化规律（昼夜长短分布规律、变化规律、极昼极夜变化规律、南北同纬度昼夜长短规律）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太阳高度概念和规律（等太阳度度线转换光照图）、正午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分布规律和计算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（天文和气候四季）和五带（细化到八带及气温差异）的划分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99145" y="3281494"/>
            <a:ext cx="1132234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、太阳视运动判断（日出日落判断（方向及偏转大小）、正午太阳方向和高度、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极昼地区太阳视运动）（影子问题）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34767" y="4566408"/>
            <a:ext cx="11322342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、天体观测（观测者的方向和时间、被观测天体的方向、高度及相对位置）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8" name="Picture 4" descr="https://timgsa.baidu.com/timg?image&amp;quality=80&amp;size=b9999_10000&amp;sec=1604311251332&amp;di=67093f47775d559dbab16bd8fc41624e&amp;imgtype=0&amp;src=http%3A%2F%2Ffile.e0734.com%2F2018%2F1119%2F20181119103812979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47956" y="29194"/>
            <a:ext cx="5053522" cy="3612926"/>
          </a:xfrm>
          <a:prstGeom prst="rect">
            <a:avLst/>
          </a:prstGeom>
          <a:noFill/>
        </p:spPr>
      </p:pic>
      <p:pic>
        <p:nvPicPr>
          <p:cNvPr id="1032" name="Picture 8" descr="https://timgsa.baidu.com/timg?image&amp;quality=80&amp;size=b9999_10000&amp;sec=1604311521863&amp;di=07a414cf1c22d00088e53cf9200d591c&amp;imgtype=0&amp;src=http%3A%2F%2Ffile.elecfans.com%2Fweb1%2FM00%2F68%2F6B%2Fo4YBAFvEV2aAPjRdAAQnXwdBOsA604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998128" y="0"/>
            <a:ext cx="4956192" cy="3647912"/>
          </a:xfrm>
          <a:prstGeom prst="rect">
            <a:avLst/>
          </a:prstGeom>
          <a:noFill/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171526" y="3632433"/>
            <a:ext cx="4396735" cy="292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6" name="直接箭头连接符 15"/>
          <p:cNvCxnSpPr/>
          <p:nvPr/>
        </p:nvCxnSpPr>
        <p:spPr>
          <a:xfrm rot="5400000">
            <a:off x="1241571" y="3238151"/>
            <a:ext cx="1560352" cy="87245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36227" y="4538444"/>
            <a:ext cx="35317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北斗系统是什么？</a:t>
            </a:r>
            <a:endParaRPr lang="en-US" altLang="zh-CN" sz="32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能提供高清卫星图？</a:t>
            </a:r>
            <a:endParaRPr lang="zh-CN" altLang="en-US" sz="32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25849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全球定位系统</a:t>
            </a:r>
            <a:endParaRPr lang="zh-CN" altLang="en-US" sz="2800" b="1" dirty="0">
              <a:solidFill>
                <a:schemeClr val="accent5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74" name="Picture 2" descr="https://wkretype.bdimg.com/retype/zoom/e8e97c52767f5acfa0c7cd19?pn=3&amp;o=jpg_6&amp;md5sum=95923e9b2b32879e3043a2ade279d160&amp;sign=2add2c0af4&amp;png=301979-606687&amp;jpg=277449-45433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7161" y="775063"/>
            <a:ext cx="10805215" cy="6082937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</a:t>
            </a:r>
            <a:endParaRPr lang="zh-CN" altLang="en-US" sz="2800" b="1" dirty="0">
              <a:solidFill>
                <a:schemeClr val="accent5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146" name="Picture 2" descr="http://www.bigemap.com/upload/images/20190909/5d760ab4b0745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1852" y="722814"/>
            <a:ext cx="11033717" cy="505230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122" name="Picture 2" descr="http://inews.gtimg.com/newsapp_bt/0/2945024297/1000/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6858000" cy="6858000"/>
          </a:xfrm>
          <a:prstGeom prst="rect">
            <a:avLst/>
          </a:prstGeom>
          <a:noFill/>
        </p:spPr>
      </p:pic>
      <p:pic>
        <p:nvPicPr>
          <p:cNvPr id="12" name="Picture 4" descr="https://timgsa.baidu.com/timg?image&amp;quality=80&amp;size=b9999_10000&amp;sec=1604378729952&amp;di=698378e23fa2daadf407d5fb4171b1d0&amp;imgtype=0&amp;src=http%3A%2F%2Fu.thsi.cn%2Ffileupload%2Fdata%2FInput%2F2018%2F3fe883f025786df5bba15bd0733d24cc.jpe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73783" y="1558290"/>
            <a:ext cx="6418217" cy="3610248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39" y="95250"/>
            <a:ext cx="22018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北斗</a:t>
            </a:r>
            <a:endParaRPr lang="zh-CN" altLang="en-US" sz="2800" b="1" dirty="0">
              <a:solidFill>
                <a:schemeClr val="accent5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170" name="Picture 2" descr="https://inews.gtimg.com/newsapp_bt/0/11669660852/100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9965" y="687105"/>
            <a:ext cx="11530149" cy="6433825"/>
          </a:xfrm>
          <a:prstGeom prst="rect">
            <a:avLst/>
          </a:prstGeom>
          <a:noFill/>
        </p:spPr>
      </p:pic>
      <p:sp>
        <p:nvSpPr>
          <p:cNvPr id="12" name="矩形 11"/>
          <p:cNvSpPr/>
          <p:nvPr/>
        </p:nvSpPr>
        <p:spPr>
          <a:xfrm>
            <a:off x="836023" y="5336066"/>
            <a:ext cx="109640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 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 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 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 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23 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 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 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 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43 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分，最后一颗北斗组网卫星在西昌发射成功。至此，中国耗时 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26 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年、先后发射 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59 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颗卫星的自主卫星导航系统终于建成。</a:t>
            </a:r>
            <a:endParaRPr lang="zh-CN" altLang="en-US" sz="2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灯片编号占位符 3"/>
          <p:cNvSpPr>
            <a:spLocks noGrp="1"/>
          </p:cNvSpPr>
          <p:nvPr/>
        </p:nvSpPr>
        <p:spPr>
          <a:xfrm>
            <a:off x="10801350" y="6305324"/>
            <a:ext cx="13906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20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D91E7F-84B6-4064-9D4E-CC7D244BCA04}" type="slidenum">
              <a:rPr lang="zh-CN" altLang="en-US" smtClean="0"/>
              <a:pPr/>
              <a:t>35</a:t>
            </a:fld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0" y="3135747"/>
            <a:ext cx="12192000" cy="60959"/>
          </a:xfrm>
          <a:prstGeom prst="rect">
            <a:avLst/>
          </a:prstGeom>
          <a:solidFill>
            <a:srgbClr val="2930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3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58678" y="2970052"/>
            <a:ext cx="363836" cy="363836"/>
          </a:xfrm>
          <a:prstGeom prst="ellipse">
            <a:avLst/>
          </a:prstGeom>
          <a:solidFill>
            <a:srgbClr val="0053A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32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3098386" y="2970052"/>
            <a:ext cx="363836" cy="363836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32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5538094" y="2970052"/>
            <a:ext cx="363836" cy="363836"/>
          </a:xfrm>
          <a:prstGeom prst="ellipse">
            <a:avLst/>
          </a:prstGeom>
          <a:solidFill>
            <a:srgbClr val="0053A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32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7977802" y="2970052"/>
            <a:ext cx="363836" cy="363836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32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310571" y="3720770"/>
            <a:ext cx="3120570" cy="1805472"/>
            <a:chOff x="1050836" y="3820884"/>
            <a:chExt cx="3120570" cy="1805472"/>
          </a:xfrm>
        </p:grpSpPr>
        <p:sp>
          <p:nvSpPr>
            <p:cNvPr id="38" name="矩形 9"/>
            <p:cNvSpPr/>
            <p:nvPr/>
          </p:nvSpPr>
          <p:spPr>
            <a:xfrm>
              <a:off x="1050836" y="3820884"/>
              <a:ext cx="3115714" cy="1805472"/>
            </a:xfrm>
            <a:custGeom>
              <a:avLst/>
              <a:gdLst/>
              <a:ahLst/>
              <a:cxnLst/>
              <a:rect l="l" t="t" r="r" b="b"/>
              <a:pathLst>
                <a:path w="2141035" h="1354104">
                  <a:moveTo>
                    <a:pt x="388870" y="0"/>
                  </a:moveTo>
                  <a:lnTo>
                    <a:pt x="483871" y="115465"/>
                  </a:lnTo>
                  <a:lnTo>
                    <a:pt x="2141035" y="115465"/>
                  </a:lnTo>
                  <a:lnTo>
                    <a:pt x="2141035" y="1354104"/>
                  </a:lnTo>
                  <a:lnTo>
                    <a:pt x="0" y="1354104"/>
                  </a:lnTo>
                  <a:lnTo>
                    <a:pt x="0" y="115465"/>
                  </a:lnTo>
                  <a:lnTo>
                    <a:pt x="293869" y="11546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 sz="3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06273" y="4117301"/>
              <a:ext cx="3065133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2000" b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1991</a:t>
              </a:r>
              <a:r>
                <a:rPr lang="zh-CN" altLang="en-US" sz="2000" b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年海湾战争，美国精确制导导弹打醒国人。</a:t>
              </a:r>
              <a:endParaRPr lang="zh-CN" altLang="en-US" sz="2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767106" y="848054"/>
            <a:ext cx="3129945" cy="1805472"/>
            <a:chOff x="3507371" y="948168"/>
            <a:chExt cx="3129945" cy="1805472"/>
          </a:xfrm>
        </p:grpSpPr>
        <p:sp>
          <p:nvSpPr>
            <p:cNvPr id="34" name="矩形 9"/>
            <p:cNvSpPr/>
            <p:nvPr/>
          </p:nvSpPr>
          <p:spPr>
            <a:xfrm flipV="1">
              <a:off x="3521602" y="948168"/>
              <a:ext cx="3115714" cy="1805472"/>
            </a:xfrm>
            <a:custGeom>
              <a:avLst/>
              <a:gdLst/>
              <a:ahLst/>
              <a:cxnLst/>
              <a:rect l="l" t="t" r="r" b="b"/>
              <a:pathLst>
                <a:path w="2141035" h="1354104">
                  <a:moveTo>
                    <a:pt x="388870" y="0"/>
                  </a:moveTo>
                  <a:lnTo>
                    <a:pt x="483871" y="115465"/>
                  </a:lnTo>
                  <a:lnTo>
                    <a:pt x="2141035" y="115465"/>
                  </a:lnTo>
                  <a:lnTo>
                    <a:pt x="2141035" y="1354104"/>
                  </a:lnTo>
                  <a:lnTo>
                    <a:pt x="0" y="1354104"/>
                  </a:lnTo>
                  <a:lnTo>
                    <a:pt x="0" y="115465"/>
                  </a:lnTo>
                  <a:lnTo>
                    <a:pt x="293869" y="115465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 sz="3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3507371" y="1192333"/>
              <a:ext cx="2963098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2000" b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1993</a:t>
              </a:r>
              <a:r>
                <a:rPr lang="zh-CN" altLang="en-US" sz="2000" b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年银河号事件受辱；孙家栋院士等上书。</a:t>
              </a:r>
              <a:endParaRPr lang="zh-CN" altLang="en-US" sz="2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5195981" y="3720770"/>
            <a:ext cx="3115714" cy="1805472"/>
            <a:chOff x="5936246" y="3820884"/>
            <a:chExt cx="3115714" cy="1805472"/>
          </a:xfrm>
        </p:grpSpPr>
        <p:sp>
          <p:nvSpPr>
            <p:cNvPr id="30" name="矩形 9"/>
            <p:cNvSpPr/>
            <p:nvPr/>
          </p:nvSpPr>
          <p:spPr>
            <a:xfrm>
              <a:off x="5936246" y="3820884"/>
              <a:ext cx="3115714" cy="1805472"/>
            </a:xfrm>
            <a:custGeom>
              <a:avLst/>
              <a:gdLst/>
              <a:ahLst/>
              <a:cxnLst/>
              <a:rect l="l" t="t" r="r" b="b"/>
              <a:pathLst>
                <a:path w="2141035" h="1354104">
                  <a:moveTo>
                    <a:pt x="388870" y="0"/>
                  </a:moveTo>
                  <a:lnTo>
                    <a:pt x="483871" y="115465"/>
                  </a:lnTo>
                  <a:lnTo>
                    <a:pt x="2141035" y="115465"/>
                  </a:lnTo>
                  <a:lnTo>
                    <a:pt x="2141035" y="1354104"/>
                  </a:lnTo>
                  <a:lnTo>
                    <a:pt x="0" y="1354104"/>
                  </a:lnTo>
                  <a:lnTo>
                    <a:pt x="0" y="115465"/>
                  </a:lnTo>
                  <a:lnTo>
                    <a:pt x="293869" y="11546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 sz="3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5991683" y="4117302"/>
              <a:ext cx="2932213" cy="1015663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2000" b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1996</a:t>
              </a:r>
              <a:r>
                <a:rPr lang="zh-CN" altLang="en-US" sz="2000" b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年台海危机东风</a:t>
              </a:r>
              <a:r>
                <a:rPr lang="en-US" altLang="zh-CN" sz="2000" b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15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2000" b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导弹失踪震惊国人。</a:t>
              </a:r>
              <a:endParaRPr lang="zh-CN" altLang="en-US" sz="2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644436" y="848054"/>
            <a:ext cx="3115714" cy="1805472"/>
            <a:chOff x="8384701" y="948168"/>
            <a:chExt cx="3115714" cy="1805472"/>
          </a:xfrm>
        </p:grpSpPr>
        <p:sp>
          <p:nvSpPr>
            <p:cNvPr id="26" name="矩形 9"/>
            <p:cNvSpPr/>
            <p:nvPr/>
          </p:nvSpPr>
          <p:spPr>
            <a:xfrm flipV="1">
              <a:off x="8384701" y="948168"/>
              <a:ext cx="3115714" cy="1805472"/>
            </a:xfrm>
            <a:custGeom>
              <a:avLst/>
              <a:gdLst/>
              <a:ahLst/>
              <a:cxnLst/>
              <a:rect l="l" t="t" r="r" b="b"/>
              <a:pathLst>
                <a:path w="2141035" h="1354104">
                  <a:moveTo>
                    <a:pt x="388870" y="0"/>
                  </a:moveTo>
                  <a:lnTo>
                    <a:pt x="483871" y="115465"/>
                  </a:lnTo>
                  <a:lnTo>
                    <a:pt x="2141035" y="115465"/>
                  </a:lnTo>
                  <a:lnTo>
                    <a:pt x="2141035" y="1354104"/>
                  </a:lnTo>
                  <a:lnTo>
                    <a:pt x="0" y="1354104"/>
                  </a:lnTo>
                  <a:lnTo>
                    <a:pt x="0" y="115465"/>
                  </a:lnTo>
                  <a:lnTo>
                    <a:pt x="293869" y="115465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 sz="3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8440138" y="1244585"/>
              <a:ext cx="2871299" cy="1015663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2000" b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2003</a:t>
              </a:r>
              <a:r>
                <a:rPr lang="zh-CN" altLang="en-US" sz="2000" b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年加入</a:t>
              </a:r>
              <a:r>
                <a:rPr lang="zh-CN" altLang="en-US" sz="20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伽利略计划</a:t>
              </a:r>
              <a:endPara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学费昂贵。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sp>
        <p:nvSpPr>
          <p:cNvPr id="42" name="椭圆 41"/>
          <p:cNvSpPr/>
          <p:nvPr/>
        </p:nvSpPr>
        <p:spPr>
          <a:xfrm>
            <a:off x="11028850" y="2965698"/>
            <a:ext cx="363836" cy="363836"/>
          </a:xfrm>
          <a:prstGeom prst="ellipse">
            <a:avLst/>
          </a:prstGeom>
          <a:solidFill>
            <a:srgbClr val="0053A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32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 flipH="1">
            <a:off x="8804358" y="3720770"/>
            <a:ext cx="2995742" cy="1805472"/>
            <a:chOff x="5936246" y="3820884"/>
            <a:chExt cx="3115714" cy="1805472"/>
          </a:xfrm>
        </p:grpSpPr>
        <p:sp>
          <p:nvSpPr>
            <p:cNvPr id="45" name="矩形 9"/>
            <p:cNvSpPr/>
            <p:nvPr/>
          </p:nvSpPr>
          <p:spPr>
            <a:xfrm>
              <a:off x="5936246" y="3820884"/>
              <a:ext cx="3115714" cy="1805472"/>
            </a:xfrm>
            <a:custGeom>
              <a:avLst/>
              <a:gdLst/>
              <a:ahLst/>
              <a:cxnLst/>
              <a:rect l="l" t="t" r="r" b="b"/>
              <a:pathLst>
                <a:path w="2141035" h="1354104">
                  <a:moveTo>
                    <a:pt x="388870" y="0"/>
                  </a:moveTo>
                  <a:lnTo>
                    <a:pt x="483871" y="115465"/>
                  </a:lnTo>
                  <a:lnTo>
                    <a:pt x="2141035" y="115465"/>
                  </a:lnTo>
                  <a:lnTo>
                    <a:pt x="2141035" y="1354104"/>
                  </a:lnTo>
                  <a:lnTo>
                    <a:pt x="0" y="1354104"/>
                  </a:lnTo>
                  <a:lnTo>
                    <a:pt x="0" y="115465"/>
                  </a:lnTo>
                  <a:lnTo>
                    <a:pt x="293869" y="11546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 sz="3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6471112" y="4117302"/>
              <a:ext cx="2452784" cy="553998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2000" b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2007</a:t>
              </a:r>
              <a:r>
                <a:rPr lang="zh-CN" altLang="en-US" sz="2000" b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年反卫星试验</a:t>
              </a:r>
              <a:endParaRPr lang="zh-CN" altLang="en-US" sz="2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98" name="Picture 2" descr="手机“呼叫”北斗服务 爆了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84320" y="-1746"/>
            <a:ext cx="3919854" cy="6859745"/>
          </a:xfrm>
          <a:prstGeom prst="rect">
            <a:avLst/>
          </a:prstGeom>
          <a:noFill/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9425" y="4187190"/>
            <a:ext cx="2444750" cy="26708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98" name="Picture 2" descr="手机“呼叫”北斗服务 爆了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84320" y="-1746"/>
            <a:ext cx="3919854" cy="685974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98" name="Picture 2" descr="手机“呼叫”北斗服务 爆了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84320" y="-1746"/>
            <a:ext cx="3919854" cy="685974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98" name="Picture 2" descr="手机“呼叫”北斗服务 爆了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84320" y="-1746"/>
            <a:ext cx="3919854" cy="685974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89540" y="543808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/>
          </a:p>
        </p:txBody>
      </p:sp>
      <p:sp>
        <p:nvSpPr>
          <p:cNvPr id="8" name="椭圆 7"/>
          <p:cNvSpPr/>
          <p:nvPr/>
        </p:nvSpPr>
        <p:spPr>
          <a:xfrm>
            <a:off x="25066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18833" y="533922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2416030" y="2576819"/>
            <a:ext cx="2073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自转公转特点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箭头连接符 16"/>
          <p:cNvCxnSpPr/>
          <p:nvPr/>
        </p:nvCxnSpPr>
        <p:spPr>
          <a:xfrm rot="10800000">
            <a:off x="4077050" y="2852260"/>
            <a:ext cx="645953" cy="469780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25836" y="304801"/>
            <a:ext cx="52515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方向（侧视俯视图及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洋流俯视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恒星视运动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25836" y="838201"/>
            <a:ext cx="4889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速度（自转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线角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速度及公转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近日远日点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25836" y="1371601"/>
            <a:ext cx="54850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周期（恒星日（年）和太阳日、回归年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差异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箭头连接符 20"/>
          <p:cNvCxnSpPr/>
          <p:nvPr/>
        </p:nvCxnSpPr>
        <p:spPr>
          <a:xfrm rot="10800000">
            <a:off x="2258036" y="2014757"/>
            <a:ext cx="696286" cy="482503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 flipV="1">
            <a:off x="4128781" y="2457974"/>
            <a:ext cx="493553" cy="274180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657288" y="2224481"/>
            <a:ext cx="1510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自转应用：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180667" y="164518"/>
            <a:ext cx="56607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晨昏线判断和应用（光照图上的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切点和交点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180667" y="750292"/>
            <a:ext cx="60113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水平运动物体偏转（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平直和弯曲河道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侵蚀和沉积规律、河流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曲流的形成过程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（平地和山区成因差异））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180667" y="1743356"/>
            <a:ext cx="58081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地方时概念、计算方法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经度差确定方法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两天分界问题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日出日落与昼长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、地方时和区时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差异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应用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8" name="直接箭头连接符 27"/>
          <p:cNvCxnSpPr/>
          <p:nvPr/>
        </p:nvCxnSpPr>
        <p:spPr>
          <a:xfrm rot="10800000" flipV="1">
            <a:off x="3926048" y="3604606"/>
            <a:ext cx="890634" cy="287886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653717" y="3744288"/>
            <a:ext cx="1510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公转应用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50660" y="6173818"/>
            <a:ext cx="74464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天文和气候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）四季和五带（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细化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到八带及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气温差异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）的划分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662647" y="3210778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地球运动</a:t>
            </a:r>
            <a:endParaRPr lang="zh-CN" altLang="en-US" sz="2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50660" y="5190451"/>
            <a:ext cx="1124225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昼夜长短变化规律（昼夜长短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分布规律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变化规律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极昼极夜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变化规律、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南北同纬度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昼夜长短规律）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50660" y="5682135"/>
            <a:ext cx="9450044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太阳高度概念和规律（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等太阳度度线转换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光照图）、正午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分布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规律和计算</a:t>
            </a:r>
            <a:endParaRPr lang="en-US" altLang="zh-CN" sz="20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59049" y="4396763"/>
            <a:ext cx="41787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公转特点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推理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直射点回归运动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规律</a:t>
            </a:r>
            <a:endParaRPr lang="en-US" altLang="zh-CN" sz="20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7" name="直接箭头连接符 36"/>
          <p:cNvCxnSpPr>
            <a:stCxn id="24" idx="0"/>
          </p:cNvCxnSpPr>
          <p:nvPr/>
        </p:nvCxnSpPr>
        <p:spPr>
          <a:xfrm rot="5400000" flipH="1" flipV="1">
            <a:off x="5444455" y="1544974"/>
            <a:ext cx="647350" cy="711665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>
            <a:stCxn id="30" idx="2"/>
          </p:cNvCxnSpPr>
          <p:nvPr/>
        </p:nvCxnSpPr>
        <p:spPr>
          <a:xfrm rot="5400000">
            <a:off x="3004777" y="4033826"/>
            <a:ext cx="293378" cy="514522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/>
          <p:cNvCxnSpPr/>
          <p:nvPr/>
        </p:nvCxnSpPr>
        <p:spPr>
          <a:xfrm rot="5400000">
            <a:off x="1965940" y="4897890"/>
            <a:ext cx="392647" cy="314588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/>
          <p:cNvCxnSpPr/>
          <p:nvPr/>
        </p:nvCxnSpPr>
        <p:spPr>
          <a:xfrm flipV="1">
            <a:off x="5865302" y="3221372"/>
            <a:ext cx="753612" cy="190289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/>
          <p:cNvCxnSpPr/>
          <p:nvPr/>
        </p:nvCxnSpPr>
        <p:spPr>
          <a:xfrm rot="16200000" flipH="1">
            <a:off x="5521593" y="3634071"/>
            <a:ext cx="440997" cy="411407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4692242" y="3947023"/>
            <a:ext cx="7499758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太阳视运动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判断（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日出日落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判断（方向及偏转大小）、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正午太阳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方向和高度、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极昼地区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太阳视运动）（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影子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问题）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789489" y="2813108"/>
            <a:ext cx="50893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天体观测（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观测者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方向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被观测天体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方向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高度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相对位置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100668" y="218115"/>
            <a:ext cx="5125673" cy="1744910"/>
          </a:xfrm>
          <a:prstGeom prst="rect">
            <a:avLst/>
          </a:prstGeom>
          <a:noFill/>
          <a:ln w="15875">
            <a:solidFill>
              <a:srgbClr val="1104B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6217641" y="244680"/>
            <a:ext cx="5845728" cy="2481742"/>
          </a:xfrm>
          <a:prstGeom prst="rect">
            <a:avLst/>
          </a:prstGeom>
          <a:noFill/>
          <a:ln w="15875">
            <a:solidFill>
              <a:srgbClr val="1104B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311791" y="4488110"/>
            <a:ext cx="3891093" cy="419450"/>
          </a:xfrm>
          <a:prstGeom prst="rect">
            <a:avLst/>
          </a:prstGeom>
          <a:noFill/>
          <a:ln w="15875">
            <a:solidFill>
              <a:srgbClr val="1104B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303402" y="5276676"/>
            <a:ext cx="11432796" cy="1484852"/>
          </a:xfrm>
          <a:prstGeom prst="rect">
            <a:avLst/>
          </a:prstGeom>
          <a:noFill/>
          <a:ln w="15875">
            <a:solidFill>
              <a:srgbClr val="1104B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6796481" y="2895601"/>
            <a:ext cx="5040386" cy="896223"/>
          </a:xfrm>
          <a:prstGeom prst="rect">
            <a:avLst/>
          </a:prstGeom>
          <a:noFill/>
          <a:ln w="15875">
            <a:solidFill>
              <a:srgbClr val="1104B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4741178" y="4095227"/>
            <a:ext cx="7162800" cy="904612"/>
          </a:xfrm>
          <a:prstGeom prst="rect">
            <a:avLst/>
          </a:prstGeom>
          <a:noFill/>
          <a:ln w="15875">
            <a:solidFill>
              <a:srgbClr val="1104B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98" name="Picture 2" descr="手机“呼叫”北斗服务 爆了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84320" y="-1746"/>
            <a:ext cx="3919854" cy="685974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98" name="Picture 2" descr="手机“呼叫”北斗服务 爆了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84320" y="-1746"/>
            <a:ext cx="3919854" cy="685974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866457" y="841355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1945005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012565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97839" y="1009947"/>
            <a:ext cx="113087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峰哥地理千聊课堂（关注微信公众号“千聊”搜直播间“峰哥地理（高中）”）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883285" y="915252"/>
            <a:ext cx="22688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系统复习课程：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2966719" y="915252"/>
            <a:ext cx="78822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一轮复习：自然地理（</a:t>
            </a:r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52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课时）、人文地理（</a:t>
            </a:r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课时）  </a:t>
            </a:r>
            <a:endParaRPr lang="en-US" altLang="zh-CN" sz="2400" dirty="0">
              <a:solidFill>
                <a:schemeClr val="accent5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区域地理（</a:t>
            </a:r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课时）、选修地理（</a:t>
            </a:r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课时）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966718" y="1882983"/>
            <a:ext cx="78822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二轮复习：专题强化训练、综合练习刷题课程  </a:t>
            </a:r>
            <a:endParaRPr lang="en-US" altLang="zh-CN" sz="2400" dirty="0">
              <a:solidFill>
                <a:schemeClr val="accent5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</a:t>
            </a:r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高考真题解析课程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497839" y="2971908"/>
            <a:ext cx="113087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微信公众号：高中地理学交流）</a:t>
            </a:r>
          </a:p>
        </p:txBody>
      </p:sp>
      <p:sp>
        <p:nvSpPr>
          <p:cNvPr id="16" name="矩形 15"/>
          <p:cNvSpPr/>
          <p:nvPr/>
        </p:nvSpPr>
        <p:spPr>
          <a:xfrm flipV="1">
            <a:off x="1085850" y="695276"/>
            <a:ext cx="10020300" cy="88187"/>
          </a:xfrm>
          <a:prstGeom prst="rect">
            <a:avLst/>
          </a:prstGeom>
          <a:solidFill>
            <a:srgbClr val="6CAE43"/>
          </a:solidFill>
          <a:ln>
            <a:solidFill>
              <a:srgbClr val="6CAE43"/>
            </a:solidFill>
          </a:ln>
          <a:effectLst>
            <a:innerShdw blurRad="101600" dist="25400" dir="135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0" y="783463"/>
            <a:ext cx="12192000" cy="58478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800" dirty="0">
              <a:solidFill>
                <a:prstClr val="white"/>
              </a:solidFill>
              <a:latin typeface="DIN-BoldItalic" pitchFamily="50" charset="0"/>
              <a:ea typeface="微软雅黑" panose="020B0503020204020204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123950" y="80257"/>
            <a:ext cx="9982200" cy="945967"/>
            <a:chOff x="1962166" y="1455915"/>
            <a:chExt cx="7981956" cy="945967"/>
          </a:xfrm>
        </p:grpSpPr>
        <p:grpSp>
          <p:nvGrpSpPr>
            <p:cNvPr id="47" name="组合 46"/>
            <p:cNvGrpSpPr/>
            <p:nvPr/>
          </p:nvGrpSpPr>
          <p:grpSpPr>
            <a:xfrm>
              <a:off x="1962166" y="1455915"/>
              <a:ext cx="955285" cy="945967"/>
              <a:chOff x="3277155" y="1287216"/>
              <a:chExt cx="1350961" cy="1337794"/>
            </a:xfrm>
          </p:grpSpPr>
          <p:grpSp>
            <p:nvGrpSpPr>
              <p:cNvPr id="54" name="组合 53"/>
              <p:cNvGrpSpPr/>
              <p:nvPr/>
            </p:nvGrpSpPr>
            <p:grpSpPr>
              <a:xfrm flipV="1">
                <a:off x="3897517" y="1291486"/>
                <a:ext cx="107223" cy="944474"/>
                <a:chOff x="4397738" y="4219255"/>
                <a:chExt cx="107223" cy="944474"/>
              </a:xfrm>
            </p:grpSpPr>
            <p:sp>
              <p:nvSpPr>
                <p:cNvPr id="57" name="矩形 56"/>
                <p:cNvSpPr/>
                <p:nvPr/>
              </p:nvSpPr>
              <p:spPr>
                <a:xfrm>
                  <a:off x="4430680" y="4219255"/>
                  <a:ext cx="41340" cy="832057"/>
                </a:xfrm>
                <a:prstGeom prst="rect">
                  <a:avLst/>
                </a:prstGeom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0"/>
                </a:gra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19050" h="63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8" name="任意多边形 55"/>
                <p:cNvSpPr/>
                <p:nvPr/>
              </p:nvSpPr>
              <p:spPr>
                <a:xfrm>
                  <a:off x="4397738" y="4993542"/>
                  <a:ext cx="107223" cy="170187"/>
                </a:xfrm>
                <a:custGeom>
                  <a:avLst/>
                  <a:gdLst>
                    <a:gd name="connsiteX0" fmla="*/ 0 w 229839"/>
                    <a:gd name="connsiteY0" fmla="*/ 0 h 123110"/>
                    <a:gd name="connsiteX1" fmla="*/ 229839 w 229839"/>
                    <a:gd name="connsiteY1" fmla="*/ 0 h 123110"/>
                    <a:gd name="connsiteX2" fmla="*/ 229839 w 229839"/>
                    <a:gd name="connsiteY2" fmla="*/ 123110 h 123110"/>
                    <a:gd name="connsiteX3" fmla="*/ 0 w 229839"/>
                    <a:gd name="connsiteY3" fmla="*/ 123110 h 123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9839" h="123110">
                      <a:moveTo>
                        <a:pt x="0" y="0"/>
                      </a:moveTo>
                      <a:lnTo>
                        <a:pt x="229839" y="0"/>
                      </a:lnTo>
                      <a:lnTo>
                        <a:pt x="229839" y="123110"/>
                      </a:lnTo>
                      <a:lnTo>
                        <a:pt x="0" y="123110"/>
                      </a:lnTo>
                      <a:close/>
                    </a:path>
                  </a:pathLst>
                </a:custGeom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0"/>
                </a:gra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12700" h="63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55" name="任意多边形 52"/>
              <p:cNvSpPr/>
              <p:nvPr/>
            </p:nvSpPr>
            <p:spPr>
              <a:xfrm>
                <a:off x="3535839" y="2167810"/>
                <a:ext cx="830580" cy="457200"/>
              </a:xfrm>
              <a:custGeom>
                <a:avLst/>
                <a:gdLst>
                  <a:gd name="connsiteX0" fmla="*/ 0 w 830580"/>
                  <a:gd name="connsiteY0" fmla="*/ 0 h 457200"/>
                  <a:gd name="connsiteX1" fmla="*/ 830580 w 830580"/>
                  <a:gd name="connsiteY1" fmla="*/ 0 h 457200"/>
                  <a:gd name="connsiteX2" fmla="*/ 830580 w 830580"/>
                  <a:gd name="connsiteY2" fmla="*/ 457200 h 457200"/>
                  <a:gd name="connsiteX3" fmla="*/ 608210 w 830580"/>
                  <a:gd name="connsiteY3" fmla="*/ 457200 h 457200"/>
                  <a:gd name="connsiteX4" fmla="*/ 608210 w 830580"/>
                  <a:gd name="connsiteY4" fmla="*/ 415966 h 457200"/>
                  <a:gd name="connsiteX5" fmla="*/ 573326 w 830580"/>
                  <a:gd name="connsiteY5" fmla="*/ 415966 h 457200"/>
                  <a:gd name="connsiteX6" fmla="*/ 532092 w 830580"/>
                  <a:gd name="connsiteY6" fmla="*/ 457200 h 457200"/>
                  <a:gd name="connsiteX7" fmla="*/ 298488 w 830580"/>
                  <a:gd name="connsiteY7" fmla="*/ 457200 h 457200"/>
                  <a:gd name="connsiteX8" fmla="*/ 257254 w 830580"/>
                  <a:gd name="connsiteY8" fmla="*/ 415966 h 457200"/>
                  <a:gd name="connsiteX9" fmla="*/ 222370 w 830580"/>
                  <a:gd name="connsiteY9" fmla="*/ 415966 h 457200"/>
                  <a:gd name="connsiteX10" fmla="*/ 222370 w 830580"/>
                  <a:gd name="connsiteY10" fmla="*/ 457200 h 457200"/>
                  <a:gd name="connsiteX11" fmla="*/ 0 w 830580"/>
                  <a:gd name="connsiteY11" fmla="*/ 45720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0580" h="457200">
                    <a:moveTo>
                      <a:pt x="0" y="0"/>
                    </a:moveTo>
                    <a:lnTo>
                      <a:pt x="830580" y="0"/>
                    </a:lnTo>
                    <a:lnTo>
                      <a:pt x="830580" y="457200"/>
                    </a:lnTo>
                    <a:lnTo>
                      <a:pt x="608210" y="457200"/>
                    </a:lnTo>
                    <a:lnTo>
                      <a:pt x="608210" y="415966"/>
                    </a:lnTo>
                    <a:lnTo>
                      <a:pt x="573326" y="415966"/>
                    </a:lnTo>
                    <a:lnTo>
                      <a:pt x="532092" y="457200"/>
                    </a:lnTo>
                    <a:lnTo>
                      <a:pt x="298488" y="457200"/>
                    </a:lnTo>
                    <a:lnTo>
                      <a:pt x="257254" y="415966"/>
                    </a:lnTo>
                    <a:lnTo>
                      <a:pt x="222370" y="415966"/>
                    </a:lnTo>
                    <a:lnTo>
                      <a:pt x="222370" y="457200"/>
                    </a:lnTo>
                    <a:lnTo>
                      <a:pt x="0" y="457200"/>
                    </a:lnTo>
                    <a:close/>
                  </a:path>
                </a:pathLst>
              </a:custGeom>
              <a:gradFill>
                <a:gsLst>
                  <a:gs pos="93000">
                    <a:srgbClr val="363638"/>
                  </a:gs>
                  <a:gs pos="7000">
                    <a:srgbClr val="313132"/>
                  </a:gs>
                  <a:gs pos="46000">
                    <a:srgbClr val="3B3B3D"/>
                  </a:gs>
                  <a:gs pos="93000">
                    <a:schemeClr val="tx1">
                      <a:lumMod val="85000"/>
                      <a:lumOff val="15000"/>
                    </a:schemeClr>
                  </a:gs>
                  <a:gs pos="7000">
                    <a:schemeClr val="tx1">
                      <a:lumMod val="85000"/>
                      <a:lumOff val="15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pic>
            <p:nvPicPr>
              <p:cNvPr id="56" name="图片 55"/>
              <p:cNvPicPr>
                <a:picLocks noChangeAspect="1"/>
              </p:cNvPicPr>
              <p:nvPr/>
            </p:nvPicPr>
            <p:blipFill rotWithShape="1">
              <a:blip r:embed="rId2"/>
              <a:srcRect t="76775"/>
              <a:stretch>
                <a:fillRect/>
              </a:stretch>
            </p:blipFill>
            <p:spPr>
              <a:xfrm>
                <a:off x="3277155" y="1287216"/>
                <a:ext cx="1350961" cy="113512"/>
              </a:xfrm>
              <a:prstGeom prst="rect">
                <a:avLst/>
              </a:prstGeom>
            </p:spPr>
          </p:pic>
        </p:grpSp>
        <p:grpSp>
          <p:nvGrpSpPr>
            <p:cNvPr id="48" name="组合 47"/>
            <p:cNvGrpSpPr/>
            <p:nvPr/>
          </p:nvGrpSpPr>
          <p:grpSpPr>
            <a:xfrm>
              <a:off x="8988837" y="1455915"/>
              <a:ext cx="955285" cy="945967"/>
              <a:chOff x="3277155" y="1287216"/>
              <a:chExt cx="1350961" cy="1337794"/>
            </a:xfrm>
          </p:grpSpPr>
          <p:grpSp>
            <p:nvGrpSpPr>
              <p:cNvPr id="49" name="组合 48"/>
              <p:cNvGrpSpPr/>
              <p:nvPr/>
            </p:nvGrpSpPr>
            <p:grpSpPr>
              <a:xfrm flipV="1">
                <a:off x="3897517" y="1291486"/>
                <a:ext cx="107223" cy="944474"/>
                <a:chOff x="4397738" y="4219255"/>
                <a:chExt cx="107223" cy="944474"/>
              </a:xfrm>
            </p:grpSpPr>
            <p:sp>
              <p:nvSpPr>
                <p:cNvPr id="52" name="矩形 51"/>
                <p:cNvSpPr/>
                <p:nvPr/>
              </p:nvSpPr>
              <p:spPr>
                <a:xfrm>
                  <a:off x="4430680" y="4219255"/>
                  <a:ext cx="41340" cy="832057"/>
                </a:xfrm>
                <a:prstGeom prst="rect">
                  <a:avLst/>
                </a:prstGeom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0"/>
                </a:gra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19050" h="63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3" name="任意多边形 50"/>
                <p:cNvSpPr/>
                <p:nvPr/>
              </p:nvSpPr>
              <p:spPr>
                <a:xfrm>
                  <a:off x="4397738" y="4993542"/>
                  <a:ext cx="107223" cy="170187"/>
                </a:xfrm>
                <a:custGeom>
                  <a:avLst/>
                  <a:gdLst>
                    <a:gd name="connsiteX0" fmla="*/ 0 w 229839"/>
                    <a:gd name="connsiteY0" fmla="*/ 0 h 123110"/>
                    <a:gd name="connsiteX1" fmla="*/ 229839 w 229839"/>
                    <a:gd name="connsiteY1" fmla="*/ 0 h 123110"/>
                    <a:gd name="connsiteX2" fmla="*/ 229839 w 229839"/>
                    <a:gd name="connsiteY2" fmla="*/ 123110 h 123110"/>
                    <a:gd name="connsiteX3" fmla="*/ 0 w 229839"/>
                    <a:gd name="connsiteY3" fmla="*/ 123110 h 123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9839" h="123110">
                      <a:moveTo>
                        <a:pt x="0" y="0"/>
                      </a:moveTo>
                      <a:lnTo>
                        <a:pt x="229839" y="0"/>
                      </a:lnTo>
                      <a:lnTo>
                        <a:pt x="229839" y="123110"/>
                      </a:lnTo>
                      <a:lnTo>
                        <a:pt x="0" y="123110"/>
                      </a:lnTo>
                      <a:close/>
                    </a:path>
                  </a:pathLst>
                </a:custGeom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0"/>
                </a:gra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12700" h="63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50" name="任意多边形 47"/>
              <p:cNvSpPr/>
              <p:nvPr/>
            </p:nvSpPr>
            <p:spPr>
              <a:xfrm>
                <a:off x="3535839" y="2167810"/>
                <a:ext cx="830580" cy="457200"/>
              </a:xfrm>
              <a:custGeom>
                <a:avLst/>
                <a:gdLst>
                  <a:gd name="connsiteX0" fmla="*/ 0 w 830580"/>
                  <a:gd name="connsiteY0" fmla="*/ 0 h 457200"/>
                  <a:gd name="connsiteX1" fmla="*/ 830580 w 830580"/>
                  <a:gd name="connsiteY1" fmla="*/ 0 h 457200"/>
                  <a:gd name="connsiteX2" fmla="*/ 830580 w 830580"/>
                  <a:gd name="connsiteY2" fmla="*/ 457200 h 457200"/>
                  <a:gd name="connsiteX3" fmla="*/ 608210 w 830580"/>
                  <a:gd name="connsiteY3" fmla="*/ 457200 h 457200"/>
                  <a:gd name="connsiteX4" fmla="*/ 608210 w 830580"/>
                  <a:gd name="connsiteY4" fmla="*/ 415966 h 457200"/>
                  <a:gd name="connsiteX5" fmla="*/ 573326 w 830580"/>
                  <a:gd name="connsiteY5" fmla="*/ 415966 h 457200"/>
                  <a:gd name="connsiteX6" fmla="*/ 532092 w 830580"/>
                  <a:gd name="connsiteY6" fmla="*/ 457200 h 457200"/>
                  <a:gd name="connsiteX7" fmla="*/ 298488 w 830580"/>
                  <a:gd name="connsiteY7" fmla="*/ 457200 h 457200"/>
                  <a:gd name="connsiteX8" fmla="*/ 257254 w 830580"/>
                  <a:gd name="connsiteY8" fmla="*/ 415966 h 457200"/>
                  <a:gd name="connsiteX9" fmla="*/ 222370 w 830580"/>
                  <a:gd name="connsiteY9" fmla="*/ 415966 h 457200"/>
                  <a:gd name="connsiteX10" fmla="*/ 222370 w 830580"/>
                  <a:gd name="connsiteY10" fmla="*/ 457200 h 457200"/>
                  <a:gd name="connsiteX11" fmla="*/ 0 w 830580"/>
                  <a:gd name="connsiteY11" fmla="*/ 45720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0580" h="457200">
                    <a:moveTo>
                      <a:pt x="0" y="0"/>
                    </a:moveTo>
                    <a:lnTo>
                      <a:pt x="830580" y="0"/>
                    </a:lnTo>
                    <a:lnTo>
                      <a:pt x="830580" y="457200"/>
                    </a:lnTo>
                    <a:lnTo>
                      <a:pt x="608210" y="457200"/>
                    </a:lnTo>
                    <a:lnTo>
                      <a:pt x="608210" y="415966"/>
                    </a:lnTo>
                    <a:lnTo>
                      <a:pt x="573326" y="415966"/>
                    </a:lnTo>
                    <a:lnTo>
                      <a:pt x="532092" y="457200"/>
                    </a:lnTo>
                    <a:lnTo>
                      <a:pt x="298488" y="457200"/>
                    </a:lnTo>
                    <a:lnTo>
                      <a:pt x="257254" y="415966"/>
                    </a:lnTo>
                    <a:lnTo>
                      <a:pt x="222370" y="415966"/>
                    </a:lnTo>
                    <a:lnTo>
                      <a:pt x="222370" y="457200"/>
                    </a:lnTo>
                    <a:lnTo>
                      <a:pt x="0" y="457200"/>
                    </a:lnTo>
                    <a:close/>
                  </a:path>
                </a:pathLst>
              </a:custGeom>
              <a:gradFill>
                <a:gsLst>
                  <a:gs pos="93000">
                    <a:srgbClr val="363638"/>
                  </a:gs>
                  <a:gs pos="7000">
                    <a:srgbClr val="313132"/>
                  </a:gs>
                  <a:gs pos="46000">
                    <a:srgbClr val="3B3B3D"/>
                  </a:gs>
                  <a:gs pos="93000">
                    <a:schemeClr val="tx1">
                      <a:lumMod val="85000"/>
                      <a:lumOff val="15000"/>
                    </a:schemeClr>
                  </a:gs>
                  <a:gs pos="7000">
                    <a:schemeClr val="tx1">
                      <a:lumMod val="85000"/>
                      <a:lumOff val="15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pic>
            <p:nvPicPr>
              <p:cNvPr id="51" name="图片 50"/>
              <p:cNvPicPr>
                <a:picLocks noChangeAspect="1"/>
              </p:cNvPicPr>
              <p:nvPr/>
            </p:nvPicPr>
            <p:blipFill rotWithShape="1">
              <a:blip r:embed="rId2"/>
              <a:srcRect t="76775"/>
              <a:stretch>
                <a:fillRect/>
              </a:stretch>
            </p:blipFill>
            <p:spPr>
              <a:xfrm>
                <a:off x="3277155" y="1287216"/>
                <a:ext cx="1350961" cy="113512"/>
              </a:xfrm>
              <a:prstGeom prst="rect">
                <a:avLst/>
              </a:prstGeom>
            </p:spPr>
          </p:pic>
        </p:grpSp>
      </p:grpSp>
      <p:cxnSp>
        <p:nvCxnSpPr>
          <p:cNvPr id="19" name="直接连接符 18"/>
          <p:cNvCxnSpPr/>
          <p:nvPr/>
        </p:nvCxnSpPr>
        <p:spPr>
          <a:xfrm>
            <a:off x="4303395" y="2077384"/>
            <a:ext cx="0" cy="418054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4303395" y="3376043"/>
            <a:ext cx="0" cy="86812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7907655" y="2077384"/>
            <a:ext cx="0" cy="418054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7907655" y="3376043"/>
            <a:ext cx="0" cy="86812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510529" y="1453085"/>
            <a:ext cx="3690067" cy="1177221"/>
            <a:chOff x="7107708" y="2192915"/>
            <a:chExt cx="2666093" cy="1177221"/>
          </a:xfrm>
        </p:grpSpPr>
        <p:sp>
          <p:nvSpPr>
            <p:cNvPr id="45" name="文本框 61"/>
            <p:cNvSpPr txBox="1"/>
            <p:nvPr/>
          </p:nvSpPr>
          <p:spPr>
            <a:xfrm>
              <a:off x="7461180" y="2192915"/>
              <a:ext cx="19543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dirty="0">
                  <a:solidFill>
                    <a:srgbClr val="203E6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峰哥地理千聊课堂</a:t>
              </a:r>
            </a:p>
          </p:txBody>
        </p:sp>
        <p:sp>
          <p:nvSpPr>
            <p:cNvPr id="46" name="矩形 45"/>
            <p:cNvSpPr/>
            <p:nvPr/>
          </p:nvSpPr>
          <p:spPr>
            <a:xfrm>
              <a:off x="7107708" y="2662250"/>
              <a:ext cx="2666093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关注微信公众号“千聊”搜直播间“峰哥地理（高中）”</a:t>
              </a:r>
              <a:endParaRPr lang="en-US" altLang="zh-CN" sz="2000" dirty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790584" y="2976681"/>
            <a:ext cx="3692064" cy="2994669"/>
            <a:chOff x="7150554" y="2192953"/>
            <a:chExt cx="2666093" cy="2116818"/>
          </a:xfrm>
        </p:grpSpPr>
        <p:sp>
          <p:nvSpPr>
            <p:cNvPr id="43" name="文本框 64"/>
            <p:cNvSpPr txBox="1"/>
            <p:nvPr/>
          </p:nvSpPr>
          <p:spPr>
            <a:xfrm>
              <a:off x="7150555" y="2192953"/>
              <a:ext cx="1923123" cy="282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dirty="0">
                  <a:solidFill>
                    <a:srgbClr val="203E6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系统课程：</a:t>
              </a:r>
            </a:p>
          </p:txBody>
        </p:sp>
        <p:sp>
          <p:nvSpPr>
            <p:cNvPr id="44" name="矩形 43"/>
            <p:cNvSpPr/>
            <p:nvPr/>
          </p:nvSpPr>
          <p:spPr>
            <a:xfrm>
              <a:off x="7150554" y="2482304"/>
              <a:ext cx="2666093" cy="1827467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chemeClr val="accent5">
                      <a:lumMod val="50000"/>
                    </a:schemeClr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一轮复习：</a:t>
              </a:r>
              <a:endParaRPr lang="en-US" altLang="zh-CN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 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自然地理（</a:t>
              </a:r>
              <a:r>
                <a:rPr lang="en-US" altLang="zh-CN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52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课时）</a:t>
              </a:r>
              <a:endParaRPr lang="en-US" altLang="zh-CN" dirty="0">
                <a:solidFill>
                  <a:srgbClr val="FF000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 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人文地理（</a:t>
              </a:r>
              <a:r>
                <a:rPr lang="en-US" altLang="zh-CN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15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课时）</a:t>
              </a:r>
              <a:endParaRPr lang="en-US" altLang="zh-CN" dirty="0">
                <a:solidFill>
                  <a:srgbClr val="FF000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 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区域地理（</a:t>
              </a:r>
              <a:r>
                <a:rPr lang="en-US" altLang="zh-CN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50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课时）</a:t>
              </a:r>
              <a:endParaRPr lang="en-US" altLang="zh-CN" dirty="0">
                <a:solidFill>
                  <a:srgbClr val="FF000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 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选修地理（</a:t>
              </a:r>
              <a:r>
                <a:rPr lang="en-US" altLang="zh-CN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16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课时）</a:t>
              </a:r>
              <a:endParaRPr lang="en-US" altLang="zh-CN" dirty="0">
                <a:solidFill>
                  <a:srgbClr val="FF000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chemeClr val="accent5">
                      <a:lumMod val="50000"/>
                    </a:schemeClr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二轮复习：</a:t>
              </a:r>
              <a:endParaRPr lang="en-US" altLang="zh-CN" dirty="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 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专题强训课程</a:t>
              </a:r>
              <a:endParaRPr lang="en-US" altLang="zh-CN" dirty="0">
                <a:solidFill>
                  <a:srgbClr val="FF000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 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综合卷刷题课程</a:t>
              </a:r>
              <a:endParaRPr lang="en-US" altLang="zh-CN" dirty="0">
                <a:solidFill>
                  <a:srgbClr val="FF000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● </a:t>
              </a:r>
              <a:r>
                <a:rPr lang="zh-CN" altLang="en-US" dirty="0">
                  <a:solidFill>
                    <a:srgbClr val="FF000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历年高考真题解析课程</a:t>
              </a:r>
              <a:endParaRPr lang="en-US" altLang="zh-CN" dirty="0">
                <a:solidFill>
                  <a:srgbClr val="FF000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4983652" y="1453084"/>
            <a:ext cx="2666093" cy="903269"/>
            <a:chOff x="7315057" y="2173005"/>
            <a:chExt cx="2666093" cy="502965"/>
          </a:xfrm>
        </p:grpSpPr>
        <p:sp>
          <p:nvSpPr>
            <p:cNvPr id="41" name="文本框 67"/>
            <p:cNvSpPr txBox="1"/>
            <p:nvPr/>
          </p:nvSpPr>
          <p:spPr>
            <a:xfrm>
              <a:off x="7570655" y="2173005"/>
              <a:ext cx="192312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400" dirty="0">
                  <a:solidFill>
                    <a:srgbClr val="203E6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微信公众号</a:t>
              </a:r>
            </a:p>
          </p:txBody>
        </p:sp>
        <p:sp>
          <p:nvSpPr>
            <p:cNvPr id="42" name="矩形 41"/>
            <p:cNvSpPr/>
            <p:nvPr/>
          </p:nvSpPr>
          <p:spPr>
            <a:xfrm>
              <a:off x="7315057" y="2453178"/>
              <a:ext cx="2666093" cy="22279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dirty="0">
                  <a:solidFill>
                    <a:srgbClr val="002060"/>
                  </a:solidFill>
                  <a:latin typeface="Century Gothic" panose="020B0502020202020204" pitchFamily="34" charset="0"/>
                  <a:ea typeface="Segoe UI" panose="020B0502040204020203" pitchFamily="34" charset="0"/>
                  <a:cs typeface="Segoe UI" panose="020B0502040204020203" pitchFamily="34" charset="0"/>
                  <a:sym typeface="Lato Regular" charset="0"/>
                </a:rPr>
                <a:t>高中地理学习交流</a:t>
              </a:r>
              <a:endParaRPr lang="en-US" altLang="zh-CN" sz="2000" dirty="0">
                <a:solidFill>
                  <a:srgbClr val="002060"/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  <a:sym typeface="Lato Regular" charset="0"/>
              </a:endParaRPr>
            </a:p>
          </p:txBody>
        </p:sp>
      </p:grpSp>
      <p:sp>
        <p:nvSpPr>
          <p:cNvPr id="39" name="文本框 70"/>
          <p:cNvSpPr txBox="1"/>
          <p:nvPr/>
        </p:nvSpPr>
        <p:spPr>
          <a:xfrm>
            <a:off x="4778830" y="2976681"/>
            <a:ext cx="29305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 发布答疑视频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 学习方法、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知识总结、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试卷等发布</a:t>
            </a:r>
          </a:p>
        </p:txBody>
      </p:sp>
      <p:sp>
        <p:nvSpPr>
          <p:cNvPr id="37" name="文本框 73"/>
          <p:cNvSpPr txBox="1"/>
          <p:nvPr/>
        </p:nvSpPr>
        <p:spPr>
          <a:xfrm>
            <a:off x="8951604" y="1453085"/>
            <a:ext cx="1923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>
                <a:solidFill>
                  <a:srgbClr val="203E6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交流方式 </a:t>
            </a:r>
          </a:p>
        </p:txBody>
      </p:sp>
      <p:sp>
        <p:nvSpPr>
          <p:cNvPr id="35" name="文本框 76"/>
          <p:cNvSpPr txBox="1"/>
          <p:nvPr/>
        </p:nvSpPr>
        <p:spPr>
          <a:xfrm>
            <a:off x="8578429" y="2976681"/>
            <a:ext cx="34325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QQ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群：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122814312</a:t>
            </a:r>
          </a:p>
          <a:p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327508886</a:t>
            </a:r>
          </a:p>
          <a:p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36023537</a:t>
            </a:r>
          </a:p>
          <a:p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微信：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15258553825</a:t>
            </a:r>
          </a:p>
          <a:p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QQ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群：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42636175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（千聊系统课程班同学专属资料下载群）</a:t>
            </a:r>
          </a:p>
        </p:txBody>
      </p:sp>
      <p:sp>
        <p:nvSpPr>
          <p:cNvPr id="29" name="Freeform 139"/>
          <p:cNvSpPr>
            <a:spLocks noEditPoints="1"/>
          </p:cNvSpPr>
          <p:nvPr/>
        </p:nvSpPr>
        <p:spPr bwMode="auto">
          <a:xfrm>
            <a:off x="1926407" y="1151912"/>
            <a:ext cx="245104" cy="164812"/>
          </a:xfrm>
          <a:custGeom>
            <a:avLst/>
            <a:gdLst>
              <a:gd name="T0" fmla="*/ 162 w 400"/>
              <a:gd name="T1" fmla="*/ 206 h 271"/>
              <a:gd name="T2" fmla="*/ 177 w 400"/>
              <a:gd name="T3" fmla="*/ 260 h 271"/>
              <a:gd name="T4" fmla="*/ 232 w 400"/>
              <a:gd name="T5" fmla="*/ 246 h 271"/>
              <a:gd name="T6" fmla="*/ 325 w 400"/>
              <a:gd name="T7" fmla="*/ 4 h 271"/>
              <a:gd name="T8" fmla="*/ 162 w 400"/>
              <a:gd name="T9" fmla="*/ 206 h 271"/>
              <a:gd name="T10" fmla="*/ 200 w 400"/>
              <a:gd name="T11" fmla="*/ 54 h 271"/>
              <a:gd name="T12" fmla="*/ 225 w 400"/>
              <a:gd name="T13" fmla="*/ 56 h 271"/>
              <a:gd name="T14" fmla="*/ 254 w 400"/>
              <a:gd name="T15" fmla="*/ 21 h 271"/>
              <a:gd name="T16" fmla="*/ 200 w 400"/>
              <a:gd name="T17" fmla="*/ 14 h 271"/>
              <a:gd name="T18" fmla="*/ 0 w 400"/>
              <a:gd name="T19" fmla="*/ 229 h 271"/>
              <a:gd name="T20" fmla="*/ 1 w 400"/>
              <a:gd name="T21" fmla="*/ 251 h 271"/>
              <a:gd name="T22" fmla="*/ 22 w 400"/>
              <a:gd name="T23" fmla="*/ 269 h 271"/>
              <a:gd name="T24" fmla="*/ 41 w 400"/>
              <a:gd name="T25" fmla="*/ 248 h 271"/>
              <a:gd name="T26" fmla="*/ 40 w 400"/>
              <a:gd name="T27" fmla="*/ 229 h 271"/>
              <a:gd name="T28" fmla="*/ 200 w 400"/>
              <a:gd name="T29" fmla="*/ 54 h 271"/>
              <a:gd name="T30" fmla="*/ 344 w 400"/>
              <a:gd name="T31" fmla="*/ 79 h 271"/>
              <a:gd name="T32" fmla="*/ 327 w 400"/>
              <a:gd name="T33" fmla="*/ 122 h 271"/>
              <a:gd name="T34" fmla="*/ 360 w 400"/>
              <a:gd name="T35" fmla="*/ 229 h 271"/>
              <a:gd name="T36" fmla="*/ 359 w 400"/>
              <a:gd name="T37" fmla="*/ 248 h 271"/>
              <a:gd name="T38" fmla="*/ 377 w 400"/>
              <a:gd name="T39" fmla="*/ 270 h 271"/>
              <a:gd name="T40" fmla="*/ 379 w 400"/>
              <a:gd name="T41" fmla="*/ 270 h 271"/>
              <a:gd name="T42" fmla="*/ 399 w 400"/>
              <a:gd name="T43" fmla="*/ 252 h 271"/>
              <a:gd name="T44" fmla="*/ 400 w 400"/>
              <a:gd name="T45" fmla="*/ 229 h 271"/>
              <a:gd name="T46" fmla="*/ 344 w 400"/>
              <a:gd name="T47" fmla="*/ 79 h 2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00" h="271">
                <a:moveTo>
                  <a:pt x="162" y="206"/>
                </a:moveTo>
                <a:cubicBezTo>
                  <a:pt x="149" y="230"/>
                  <a:pt x="158" y="249"/>
                  <a:pt x="177" y="260"/>
                </a:cubicBezTo>
                <a:cubicBezTo>
                  <a:pt x="196" y="271"/>
                  <a:pt x="218" y="270"/>
                  <a:pt x="232" y="246"/>
                </a:cubicBezTo>
                <a:cubicBezTo>
                  <a:pt x="245" y="222"/>
                  <a:pt x="333" y="8"/>
                  <a:pt x="325" y="4"/>
                </a:cubicBezTo>
                <a:cubicBezTo>
                  <a:pt x="317" y="0"/>
                  <a:pt x="176" y="182"/>
                  <a:pt x="162" y="206"/>
                </a:cubicBezTo>
                <a:close/>
                <a:moveTo>
                  <a:pt x="200" y="54"/>
                </a:moveTo>
                <a:cubicBezTo>
                  <a:pt x="209" y="54"/>
                  <a:pt x="217" y="55"/>
                  <a:pt x="225" y="56"/>
                </a:cubicBezTo>
                <a:cubicBezTo>
                  <a:pt x="234" y="45"/>
                  <a:pt x="244" y="33"/>
                  <a:pt x="254" y="21"/>
                </a:cubicBezTo>
                <a:cubicBezTo>
                  <a:pt x="236" y="16"/>
                  <a:pt x="218" y="14"/>
                  <a:pt x="200" y="14"/>
                </a:cubicBezTo>
                <a:cubicBezTo>
                  <a:pt x="88" y="14"/>
                  <a:pt x="0" y="108"/>
                  <a:pt x="0" y="229"/>
                </a:cubicBezTo>
                <a:cubicBezTo>
                  <a:pt x="0" y="236"/>
                  <a:pt x="0" y="244"/>
                  <a:pt x="1" y="251"/>
                </a:cubicBezTo>
                <a:cubicBezTo>
                  <a:pt x="2" y="262"/>
                  <a:pt x="12" y="270"/>
                  <a:pt x="22" y="269"/>
                </a:cubicBezTo>
                <a:cubicBezTo>
                  <a:pt x="33" y="268"/>
                  <a:pt x="42" y="259"/>
                  <a:pt x="41" y="248"/>
                </a:cubicBezTo>
                <a:cubicBezTo>
                  <a:pt x="40" y="242"/>
                  <a:pt x="40" y="235"/>
                  <a:pt x="40" y="229"/>
                </a:cubicBezTo>
                <a:cubicBezTo>
                  <a:pt x="40" y="131"/>
                  <a:pt x="110" y="54"/>
                  <a:pt x="200" y="54"/>
                </a:cubicBezTo>
                <a:close/>
                <a:moveTo>
                  <a:pt x="344" y="79"/>
                </a:moveTo>
                <a:cubicBezTo>
                  <a:pt x="339" y="94"/>
                  <a:pt x="333" y="109"/>
                  <a:pt x="327" y="122"/>
                </a:cubicBezTo>
                <a:cubicBezTo>
                  <a:pt x="348" y="152"/>
                  <a:pt x="360" y="189"/>
                  <a:pt x="360" y="229"/>
                </a:cubicBezTo>
                <a:cubicBezTo>
                  <a:pt x="360" y="235"/>
                  <a:pt x="359" y="242"/>
                  <a:pt x="359" y="248"/>
                </a:cubicBezTo>
                <a:cubicBezTo>
                  <a:pt x="358" y="259"/>
                  <a:pt x="366" y="269"/>
                  <a:pt x="377" y="270"/>
                </a:cubicBezTo>
                <a:cubicBezTo>
                  <a:pt x="378" y="270"/>
                  <a:pt x="378" y="270"/>
                  <a:pt x="379" y="270"/>
                </a:cubicBezTo>
                <a:cubicBezTo>
                  <a:pt x="389" y="270"/>
                  <a:pt x="398" y="262"/>
                  <a:pt x="399" y="252"/>
                </a:cubicBezTo>
                <a:cubicBezTo>
                  <a:pt x="399" y="244"/>
                  <a:pt x="400" y="237"/>
                  <a:pt x="400" y="229"/>
                </a:cubicBezTo>
                <a:cubicBezTo>
                  <a:pt x="400" y="170"/>
                  <a:pt x="379" y="117"/>
                  <a:pt x="344" y="79"/>
                </a:cubicBezTo>
                <a:close/>
              </a:path>
            </a:pathLst>
          </a:custGeom>
          <a:solidFill>
            <a:srgbClr val="6CAE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AU">
              <a:solidFill>
                <a:schemeClr val="lt1"/>
              </a:solidFill>
            </a:endParaRPr>
          </a:p>
        </p:txBody>
      </p:sp>
      <p:sp>
        <p:nvSpPr>
          <p:cNvPr id="30" name="Freeform 134"/>
          <p:cNvSpPr>
            <a:spLocks noEditPoints="1"/>
          </p:cNvSpPr>
          <p:nvPr/>
        </p:nvSpPr>
        <p:spPr bwMode="auto">
          <a:xfrm>
            <a:off x="5972763" y="1162295"/>
            <a:ext cx="245104" cy="145795"/>
          </a:xfrm>
          <a:custGeom>
            <a:avLst/>
            <a:gdLst>
              <a:gd name="T0" fmla="*/ 308 w 400"/>
              <a:gd name="T1" fmla="*/ 120 h 240"/>
              <a:gd name="T2" fmla="*/ 353 w 400"/>
              <a:gd name="T3" fmla="*/ 33 h 240"/>
              <a:gd name="T4" fmla="*/ 380 w 400"/>
              <a:gd name="T5" fmla="*/ 33 h 240"/>
              <a:gd name="T6" fmla="*/ 307 w 400"/>
              <a:gd name="T7" fmla="*/ 0 h 240"/>
              <a:gd name="T8" fmla="*/ 106 w 400"/>
              <a:gd name="T9" fmla="*/ 0 h 240"/>
              <a:gd name="T10" fmla="*/ 0 w 400"/>
              <a:gd name="T11" fmla="*/ 120 h 240"/>
              <a:gd name="T12" fmla="*/ 106 w 400"/>
              <a:gd name="T13" fmla="*/ 240 h 240"/>
              <a:gd name="T14" fmla="*/ 307 w 400"/>
              <a:gd name="T15" fmla="*/ 240 h 240"/>
              <a:gd name="T16" fmla="*/ 380 w 400"/>
              <a:gd name="T17" fmla="*/ 206 h 240"/>
              <a:gd name="T18" fmla="*/ 353 w 400"/>
              <a:gd name="T19" fmla="*/ 206 h 240"/>
              <a:gd name="T20" fmla="*/ 308 w 400"/>
              <a:gd name="T21" fmla="*/ 120 h 240"/>
              <a:gd name="T22" fmla="*/ 254 w 400"/>
              <a:gd name="T23" fmla="*/ 156 h 240"/>
              <a:gd name="T24" fmla="*/ 240 w 400"/>
              <a:gd name="T25" fmla="*/ 156 h 240"/>
              <a:gd name="T26" fmla="*/ 181 w 400"/>
              <a:gd name="T27" fmla="*/ 129 h 240"/>
              <a:gd name="T28" fmla="*/ 172 w 400"/>
              <a:gd name="T29" fmla="*/ 152 h 240"/>
              <a:gd name="T30" fmla="*/ 147 w 400"/>
              <a:gd name="T31" fmla="*/ 160 h 240"/>
              <a:gd name="T32" fmla="*/ 76 w 400"/>
              <a:gd name="T33" fmla="*/ 95 h 240"/>
              <a:gd name="T34" fmla="*/ 72 w 400"/>
              <a:gd name="T35" fmla="*/ 84 h 240"/>
              <a:gd name="T36" fmla="*/ 86 w 400"/>
              <a:gd name="T37" fmla="*/ 84 h 240"/>
              <a:gd name="T38" fmla="*/ 145 w 400"/>
              <a:gd name="T39" fmla="*/ 111 h 240"/>
              <a:gd name="T40" fmla="*/ 154 w 400"/>
              <a:gd name="T41" fmla="*/ 88 h 240"/>
              <a:gd name="T42" fmla="*/ 178 w 400"/>
              <a:gd name="T43" fmla="*/ 80 h 240"/>
              <a:gd name="T44" fmla="*/ 250 w 400"/>
              <a:gd name="T45" fmla="*/ 145 h 240"/>
              <a:gd name="T46" fmla="*/ 254 w 400"/>
              <a:gd name="T47" fmla="*/ 156 h 240"/>
              <a:gd name="T48" fmla="*/ 377 w 400"/>
              <a:gd name="T49" fmla="*/ 78 h 240"/>
              <a:gd name="T50" fmla="*/ 362 w 400"/>
              <a:gd name="T51" fmla="*/ 78 h 240"/>
              <a:gd name="T52" fmla="*/ 340 w 400"/>
              <a:gd name="T53" fmla="*/ 118 h 240"/>
              <a:gd name="T54" fmla="*/ 362 w 400"/>
              <a:gd name="T55" fmla="*/ 158 h 240"/>
              <a:gd name="T56" fmla="*/ 377 w 400"/>
              <a:gd name="T57" fmla="*/ 158 h 240"/>
              <a:gd name="T58" fmla="*/ 400 w 400"/>
              <a:gd name="T59" fmla="*/ 118 h 240"/>
              <a:gd name="T60" fmla="*/ 377 w 400"/>
              <a:gd name="T61" fmla="*/ 78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00" h="240">
                <a:moveTo>
                  <a:pt x="308" y="120"/>
                </a:moveTo>
                <a:cubicBezTo>
                  <a:pt x="308" y="65"/>
                  <a:pt x="333" y="33"/>
                  <a:pt x="353" y="33"/>
                </a:cubicBezTo>
                <a:cubicBezTo>
                  <a:pt x="361" y="33"/>
                  <a:pt x="380" y="33"/>
                  <a:pt x="380" y="33"/>
                </a:cubicBezTo>
                <a:cubicBezTo>
                  <a:pt x="366" y="12"/>
                  <a:pt x="355" y="0"/>
                  <a:pt x="307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32" y="0"/>
                  <a:pt x="0" y="69"/>
                  <a:pt x="0" y="120"/>
                </a:cubicBezTo>
                <a:cubicBezTo>
                  <a:pt x="0" y="171"/>
                  <a:pt x="32" y="240"/>
                  <a:pt x="106" y="240"/>
                </a:cubicBezTo>
                <a:cubicBezTo>
                  <a:pt x="307" y="240"/>
                  <a:pt x="307" y="240"/>
                  <a:pt x="307" y="240"/>
                </a:cubicBezTo>
                <a:cubicBezTo>
                  <a:pt x="355" y="240"/>
                  <a:pt x="366" y="227"/>
                  <a:pt x="380" y="206"/>
                </a:cubicBezTo>
                <a:cubicBezTo>
                  <a:pt x="380" y="206"/>
                  <a:pt x="373" y="206"/>
                  <a:pt x="353" y="206"/>
                </a:cubicBezTo>
                <a:cubicBezTo>
                  <a:pt x="333" y="206"/>
                  <a:pt x="308" y="175"/>
                  <a:pt x="308" y="120"/>
                </a:cubicBezTo>
                <a:close/>
                <a:moveTo>
                  <a:pt x="254" y="156"/>
                </a:moveTo>
                <a:cubicBezTo>
                  <a:pt x="250" y="161"/>
                  <a:pt x="240" y="156"/>
                  <a:pt x="240" y="156"/>
                </a:cubicBezTo>
                <a:cubicBezTo>
                  <a:pt x="181" y="129"/>
                  <a:pt x="181" y="129"/>
                  <a:pt x="181" y="129"/>
                </a:cubicBezTo>
                <a:cubicBezTo>
                  <a:pt x="181" y="129"/>
                  <a:pt x="176" y="143"/>
                  <a:pt x="172" y="152"/>
                </a:cubicBezTo>
                <a:cubicBezTo>
                  <a:pt x="167" y="162"/>
                  <a:pt x="164" y="172"/>
                  <a:pt x="147" y="160"/>
                </a:cubicBezTo>
                <a:cubicBezTo>
                  <a:pt x="130" y="148"/>
                  <a:pt x="76" y="95"/>
                  <a:pt x="76" y="95"/>
                </a:cubicBezTo>
                <a:cubicBezTo>
                  <a:pt x="76" y="95"/>
                  <a:pt x="69" y="90"/>
                  <a:pt x="72" y="84"/>
                </a:cubicBezTo>
                <a:cubicBezTo>
                  <a:pt x="76" y="79"/>
                  <a:pt x="86" y="84"/>
                  <a:pt x="86" y="84"/>
                </a:cubicBezTo>
                <a:cubicBezTo>
                  <a:pt x="145" y="111"/>
                  <a:pt x="145" y="111"/>
                  <a:pt x="145" y="111"/>
                </a:cubicBezTo>
                <a:cubicBezTo>
                  <a:pt x="145" y="111"/>
                  <a:pt x="150" y="97"/>
                  <a:pt x="154" y="88"/>
                </a:cubicBezTo>
                <a:cubicBezTo>
                  <a:pt x="158" y="79"/>
                  <a:pt x="161" y="68"/>
                  <a:pt x="178" y="80"/>
                </a:cubicBezTo>
                <a:cubicBezTo>
                  <a:pt x="195" y="92"/>
                  <a:pt x="250" y="145"/>
                  <a:pt x="250" y="145"/>
                </a:cubicBezTo>
                <a:cubicBezTo>
                  <a:pt x="250" y="145"/>
                  <a:pt x="257" y="150"/>
                  <a:pt x="254" y="156"/>
                </a:cubicBezTo>
                <a:close/>
                <a:moveTo>
                  <a:pt x="377" y="78"/>
                </a:moveTo>
                <a:cubicBezTo>
                  <a:pt x="362" y="78"/>
                  <a:pt x="362" y="78"/>
                  <a:pt x="362" y="78"/>
                </a:cubicBezTo>
                <a:cubicBezTo>
                  <a:pt x="351" y="78"/>
                  <a:pt x="340" y="94"/>
                  <a:pt x="340" y="118"/>
                </a:cubicBezTo>
                <a:cubicBezTo>
                  <a:pt x="340" y="143"/>
                  <a:pt x="351" y="158"/>
                  <a:pt x="362" y="158"/>
                </a:cubicBezTo>
                <a:cubicBezTo>
                  <a:pt x="377" y="158"/>
                  <a:pt x="377" y="158"/>
                  <a:pt x="377" y="158"/>
                </a:cubicBezTo>
                <a:cubicBezTo>
                  <a:pt x="388" y="158"/>
                  <a:pt x="400" y="143"/>
                  <a:pt x="400" y="118"/>
                </a:cubicBezTo>
                <a:cubicBezTo>
                  <a:pt x="400" y="94"/>
                  <a:pt x="388" y="78"/>
                  <a:pt x="377" y="78"/>
                </a:cubicBezTo>
                <a:close/>
              </a:path>
            </a:pathLst>
          </a:custGeom>
          <a:solidFill>
            <a:srgbClr val="6CAE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AU">
              <a:solidFill>
                <a:schemeClr val="lt1"/>
              </a:solidFill>
            </a:endParaRPr>
          </a:p>
        </p:txBody>
      </p:sp>
      <p:sp>
        <p:nvSpPr>
          <p:cNvPr id="31" name="Freeform 226"/>
          <p:cNvSpPr/>
          <p:nvPr/>
        </p:nvSpPr>
        <p:spPr bwMode="auto">
          <a:xfrm>
            <a:off x="10019118" y="1129203"/>
            <a:ext cx="245104" cy="158473"/>
          </a:xfrm>
          <a:custGeom>
            <a:avLst/>
            <a:gdLst>
              <a:gd name="T0" fmla="*/ 304 w 400"/>
              <a:gd name="T1" fmla="*/ 73 h 260"/>
              <a:gd name="T2" fmla="*/ 288 w 400"/>
              <a:gd name="T3" fmla="*/ 74 h 260"/>
              <a:gd name="T4" fmla="*/ 186 w 400"/>
              <a:gd name="T5" fmla="*/ 0 h 260"/>
              <a:gd name="T6" fmla="*/ 80 w 400"/>
              <a:gd name="T7" fmla="*/ 104 h 260"/>
              <a:gd name="T8" fmla="*/ 81 w 400"/>
              <a:gd name="T9" fmla="*/ 119 h 260"/>
              <a:gd name="T10" fmla="*/ 72 w 400"/>
              <a:gd name="T11" fmla="*/ 118 h 260"/>
              <a:gd name="T12" fmla="*/ 0 w 400"/>
              <a:gd name="T13" fmla="*/ 189 h 260"/>
              <a:gd name="T14" fmla="*/ 72 w 400"/>
              <a:gd name="T15" fmla="*/ 260 h 260"/>
              <a:gd name="T16" fmla="*/ 304 w 400"/>
              <a:gd name="T17" fmla="*/ 260 h 260"/>
              <a:gd name="T18" fmla="*/ 400 w 400"/>
              <a:gd name="T19" fmla="*/ 166 h 260"/>
              <a:gd name="T20" fmla="*/ 304 w 400"/>
              <a:gd name="T21" fmla="*/ 73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00" h="260">
                <a:moveTo>
                  <a:pt x="304" y="73"/>
                </a:moveTo>
                <a:cubicBezTo>
                  <a:pt x="298" y="73"/>
                  <a:pt x="293" y="73"/>
                  <a:pt x="288" y="74"/>
                </a:cubicBezTo>
                <a:cubicBezTo>
                  <a:pt x="275" y="31"/>
                  <a:pt x="234" y="0"/>
                  <a:pt x="186" y="0"/>
                </a:cubicBezTo>
                <a:cubicBezTo>
                  <a:pt x="127" y="0"/>
                  <a:pt x="80" y="46"/>
                  <a:pt x="80" y="104"/>
                </a:cubicBezTo>
                <a:cubicBezTo>
                  <a:pt x="80" y="109"/>
                  <a:pt x="80" y="114"/>
                  <a:pt x="81" y="119"/>
                </a:cubicBezTo>
                <a:cubicBezTo>
                  <a:pt x="78" y="119"/>
                  <a:pt x="75" y="118"/>
                  <a:pt x="72" y="118"/>
                </a:cubicBezTo>
                <a:cubicBezTo>
                  <a:pt x="32" y="118"/>
                  <a:pt x="0" y="150"/>
                  <a:pt x="0" y="189"/>
                </a:cubicBezTo>
                <a:cubicBezTo>
                  <a:pt x="0" y="228"/>
                  <a:pt x="32" y="260"/>
                  <a:pt x="72" y="260"/>
                </a:cubicBezTo>
                <a:cubicBezTo>
                  <a:pt x="304" y="260"/>
                  <a:pt x="304" y="260"/>
                  <a:pt x="304" y="260"/>
                </a:cubicBezTo>
                <a:cubicBezTo>
                  <a:pt x="357" y="260"/>
                  <a:pt x="400" y="218"/>
                  <a:pt x="400" y="166"/>
                </a:cubicBezTo>
                <a:cubicBezTo>
                  <a:pt x="400" y="115"/>
                  <a:pt x="357" y="73"/>
                  <a:pt x="304" y="73"/>
                </a:cubicBezTo>
                <a:close/>
              </a:path>
            </a:pathLst>
          </a:custGeom>
          <a:solidFill>
            <a:srgbClr val="6CAE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AU" dirty="0">
              <a:solidFill>
                <a:schemeClr val="lt1"/>
              </a:solidFill>
            </a:endParaRPr>
          </a:p>
        </p:txBody>
      </p:sp>
      <p:sp>
        <p:nvSpPr>
          <p:cNvPr id="63" name="等腰三角形 62"/>
          <p:cNvSpPr/>
          <p:nvPr/>
        </p:nvSpPr>
        <p:spPr>
          <a:xfrm rot="10800000">
            <a:off x="1970670" y="2685664"/>
            <a:ext cx="200841" cy="185109"/>
          </a:xfrm>
          <a:prstGeom prst="triangl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等腰三角形 65"/>
          <p:cNvSpPr/>
          <p:nvPr/>
        </p:nvSpPr>
        <p:spPr>
          <a:xfrm rot="10800000">
            <a:off x="6017026" y="2685664"/>
            <a:ext cx="200841" cy="185109"/>
          </a:xfrm>
          <a:prstGeom prst="triangl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等腰三角形 66"/>
          <p:cNvSpPr/>
          <p:nvPr/>
        </p:nvSpPr>
        <p:spPr>
          <a:xfrm rot="10800000">
            <a:off x="9621285" y="2685665"/>
            <a:ext cx="200841" cy="185109"/>
          </a:xfrm>
          <a:prstGeom prst="triangl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框 73"/>
          <p:cNvSpPr txBox="1"/>
          <p:nvPr/>
        </p:nvSpPr>
        <p:spPr>
          <a:xfrm>
            <a:off x="5296415" y="111764"/>
            <a:ext cx="1605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 dirty="0">
                <a:solidFill>
                  <a:srgbClr val="203E6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学习平台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89540" y="543808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598415" y="956346"/>
            <a:ext cx="1132234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、岩石成因和分类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化学元素、矿物分类和矿产、岩石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成因分类案例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地壳物质循环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、地质作用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内力作用（地壳运动（板块（边界类型及宏观地貌、板块图）和地质构造及应用））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外力作用（风化、风力、流水、冰川、海水具体表现及分布）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89540" y="543808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223161" y="3202388"/>
            <a:ext cx="95891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岩石圈</a:t>
            </a:r>
            <a:endParaRPr lang="zh-CN" altLang="en-US" sz="2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12" name="直接箭头连接符 11"/>
          <p:cNvCxnSpPr/>
          <p:nvPr/>
        </p:nvCxnSpPr>
        <p:spPr>
          <a:xfrm rot="5400000" flipH="1" flipV="1">
            <a:off x="1581325" y="2822895"/>
            <a:ext cx="461394" cy="385894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37563" y="1270933"/>
            <a:ext cx="4555221" cy="499624"/>
          </a:xfrm>
          <a:prstGeom prst="rect">
            <a:avLst/>
          </a:prstGeom>
          <a:noFill/>
          <a:ln>
            <a:solidFill>
              <a:srgbClr val="1104BA"/>
            </a:solidFill>
            <a:prstDash val="dash"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化学元素、矿物分类和矿产、岩石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关系</a:t>
            </a:r>
            <a:endParaRPr lang="zh-CN" altLang="en-US" sz="2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343636" y="2220287"/>
            <a:ext cx="2020347" cy="553998"/>
          </a:xfrm>
          <a:prstGeom prst="rect">
            <a:avLst/>
          </a:prstGeom>
          <a:noFill/>
          <a:ln>
            <a:solidFill>
              <a:srgbClr val="1104BA"/>
            </a:solidFill>
            <a:prstDash val="dash"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岩石成因和分类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" name="直接箭头连接符 15"/>
          <p:cNvCxnSpPr>
            <a:stCxn id="15" idx="0"/>
          </p:cNvCxnSpPr>
          <p:nvPr/>
        </p:nvCxnSpPr>
        <p:spPr>
          <a:xfrm rot="5400000" flipH="1" flipV="1">
            <a:off x="2419875" y="1804682"/>
            <a:ext cx="349540" cy="481671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56346" y="409663"/>
            <a:ext cx="3640822" cy="553998"/>
          </a:xfrm>
          <a:prstGeom prst="rect">
            <a:avLst/>
          </a:prstGeom>
          <a:noFill/>
          <a:ln>
            <a:solidFill>
              <a:srgbClr val="1104BA"/>
            </a:solidFill>
            <a:prstDash val="dash"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岩石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成因类型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具体岩石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案例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箭头连接符 19"/>
          <p:cNvCxnSpPr/>
          <p:nvPr/>
        </p:nvCxnSpPr>
        <p:spPr>
          <a:xfrm flipV="1">
            <a:off x="2290194" y="1031846"/>
            <a:ext cx="302004" cy="251670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 rot="5400000">
            <a:off x="746623" y="4110607"/>
            <a:ext cx="1157677" cy="419448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56470" y="4922940"/>
            <a:ext cx="1742113" cy="961289"/>
          </a:xfrm>
          <a:prstGeom prst="rect">
            <a:avLst/>
          </a:prstGeom>
          <a:noFill/>
          <a:ln>
            <a:solidFill>
              <a:srgbClr val="1104BA"/>
            </a:solidFill>
            <a:prstDash val="dash"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地质作用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概念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能量来源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772562" y="4152551"/>
            <a:ext cx="1237375" cy="499624"/>
          </a:xfrm>
          <a:prstGeom prst="rect">
            <a:avLst/>
          </a:prstGeom>
          <a:noFill/>
          <a:ln>
            <a:solidFill>
              <a:srgbClr val="1104BA"/>
            </a:solidFill>
            <a:prstDash val="dash"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内力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作用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283977" y="4128782"/>
            <a:ext cx="7477387" cy="1477328"/>
          </a:xfrm>
          <a:prstGeom prst="rect">
            <a:avLst/>
          </a:prstGeom>
          <a:noFill/>
          <a:ln>
            <a:solidFill>
              <a:srgbClr val="1104BA"/>
            </a:solidFill>
            <a:prstDash val="dash"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地壳运动（板块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边界类型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宏观地貌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板块图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地质构造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岩浆活动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表现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变质作用：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772562" y="5840136"/>
            <a:ext cx="1237375" cy="499624"/>
          </a:xfrm>
          <a:prstGeom prst="rect">
            <a:avLst/>
          </a:prstGeom>
          <a:noFill/>
          <a:ln>
            <a:solidFill>
              <a:srgbClr val="1104BA"/>
            </a:solidFill>
            <a:prstDash val="dash"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外力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作用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352490" y="5858312"/>
            <a:ext cx="7022982" cy="553998"/>
          </a:xfrm>
          <a:prstGeom prst="rect">
            <a:avLst/>
          </a:prstGeom>
          <a:noFill/>
          <a:ln>
            <a:solidFill>
              <a:srgbClr val="1104BA"/>
            </a:solidFill>
            <a:prstDash val="dash"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风化、风力、流水、冰川、海水作用（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分布地区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地貌类型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左大括号 35"/>
          <p:cNvSpPr/>
          <p:nvPr/>
        </p:nvSpPr>
        <p:spPr>
          <a:xfrm>
            <a:off x="2407640" y="4379053"/>
            <a:ext cx="302004" cy="1895912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7" name="直接箭头连接符 36"/>
          <p:cNvCxnSpPr/>
          <p:nvPr/>
        </p:nvCxnSpPr>
        <p:spPr>
          <a:xfrm flipV="1">
            <a:off x="2132201" y="2265028"/>
            <a:ext cx="3354199" cy="1100356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5529743" y="1926672"/>
            <a:ext cx="4555221" cy="499624"/>
          </a:xfrm>
          <a:prstGeom prst="rect">
            <a:avLst/>
          </a:prstGeom>
          <a:noFill/>
          <a:ln>
            <a:solidFill>
              <a:srgbClr val="1104BA"/>
            </a:solidFill>
            <a:prstDash val="dash"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四大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地质规律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案列</a:t>
            </a:r>
            <a:endParaRPr lang="zh-CN" altLang="en-US" sz="2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638799" y="3117909"/>
            <a:ext cx="5795395" cy="553998"/>
          </a:xfrm>
          <a:prstGeom prst="rect">
            <a:avLst/>
          </a:prstGeom>
          <a:noFill/>
          <a:ln>
            <a:solidFill>
              <a:srgbClr val="1104BA"/>
            </a:solidFill>
            <a:prstDash val="dash"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地貌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形成过程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河口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地貌、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风力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地貌、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流水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地貌等）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2" name="直接箭头连接符 41"/>
          <p:cNvCxnSpPr/>
          <p:nvPr/>
        </p:nvCxnSpPr>
        <p:spPr>
          <a:xfrm flipV="1">
            <a:off x="2155971" y="3389152"/>
            <a:ext cx="3439486" cy="109058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815" y="631190"/>
            <a:ext cx="2981325" cy="76200"/>
          </a:xfrm>
          <a:prstGeom prst="rect">
            <a:avLst/>
          </a:prstGeom>
          <a:gradFill flip="none" rotWithShape="0">
            <a:gsLst>
              <a:gs pos="39799">
                <a:schemeClr val="accent5">
                  <a:lumMod val="50000"/>
                </a:schemeClr>
              </a:gs>
              <a:gs pos="19885">
                <a:srgbClr val="2F5495"/>
              </a:gs>
              <a:gs pos="93875">
                <a:srgbClr val="2D508D"/>
              </a:gs>
              <a:gs pos="87750">
                <a:schemeClr val="accent5">
                  <a:lumMod val="40000"/>
                  <a:lumOff val="60000"/>
                </a:schemeClr>
              </a:gs>
              <a:gs pos="7550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75000"/>
                </a:schemeClr>
              </a:gs>
              <a:gs pos="2000">
                <a:schemeClr val="accent5">
                  <a:lumMod val="5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" y="95250"/>
            <a:ext cx="130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</a:p>
        </p:txBody>
      </p:sp>
      <p:sp>
        <p:nvSpPr>
          <p:cNvPr id="6" name="椭圆 5"/>
          <p:cNvSpPr/>
          <p:nvPr/>
        </p:nvSpPr>
        <p:spPr>
          <a:xfrm>
            <a:off x="2368086" y="904535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598415" y="956346"/>
            <a:ext cx="11322342" cy="67392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大气垂直分层（高度、气温变化、大气运动、对人类影响）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、大气受热过程（应用：各种地理现像，温室或膜的作用）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、热力环流（垂直等压面分析，应用：山谷风、城市风、海陆风）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、风的形成过程（近地面高空风风与等压线关系、等压线上风向的判断、风速影响因素，台风中心四周风向）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、三圈环流（形成过程移动原因及具体名称）海陆分布对三圈环流的影响（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月和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月、注意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月和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月差异）季风环流（成因分布）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、气候模式图（分布成因特点）气候类型的判断思路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、气候要素分析（气温特点（时空）和影响因素、降水特点（时空）和影响因素（等温（降水）线特点和气温（降水特点）表述差异，太阳能和风能影响因素及电站建设区位条件））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84261" y="199128"/>
            <a:ext cx="95891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大气圈</a:t>
            </a:r>
            <a:endParaRPr lang="zh-CN" altLang="en-US" sz="2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11" name="直接箭头连接符 10"/>
          <p:cNvCxnSpPr/>
          <p:nvPr/>
        </p:nvCxnSpPr>
        <p:spPr>
          <a:xfrm rot="5400000">
            <a:off x="3665990" y="687899"/>
            <a:ext cx="343949" cy="176170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533476" y="156594"/>
            <a:ext cx="6736360" cy="407291"/>
          </a:xfrm>
          <a:prstGeom prst="rect">
            <a:avLst/>
          </a:prstGeom>
          <a:noFill/>
          <a:ln>
            <a:solidFill>
              <a:srgbClr val="1104BA"/>
            </a:solidFill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大气垂直分层（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高度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气温变化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大气运动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对人类影响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48747" y="1006679"/>
            <a:ext cx="5090720" cy="707886"/>
          </a:xfrm>
          <a:prstGeom prst="rect">
            <a:avLst/>
          </a:prstGeom>
          <a:noFill/>
          <a:ln>
            <a:solidFill>
              <a:srgbClr val="1104BA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大气受热过程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（应用：各种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地理现像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温室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或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膜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的作用）</a:t>
            </a:r>
            <a:endParaRPr lang="zh-CN" alt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6052655" y="1006679"/>
            <a:ext cx="4425195" cy="1015663"/>
          </a:xfrm>
          <a:prstGeom prst="rect">
            <a:avLst/>
          </a:prstGeom>
          <a:noFill/>
          <a:ln>
            <a:solidFill>
              <a:srgbClr val="1104BA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风的形成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过程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近地面高空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风向与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等压线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关系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等压线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上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风向的判断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风速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影响因素）</a:t>
            </a:r>
            <a:endParaRPr lang="zh-CN" alt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3197603" y="2424418"/>
            <a:ext cx="5090720" cy="400110"/>
          </a:xfrm>
          <a:prstGeom prst="rect">
            <a:avLst/>
          </a:prstGeom>
          <a:noFill/>
          <a:ln>
            <a:solidFill>
              <a:srgbClr val="1104BA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三圈环流（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形成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移动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原因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具体名称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1065402" y="3130493"/>
            <a:ext cx="7222920" cy="400110"/>
          </a:xfrm>
          <a:prstGeom prst="rect">
            <a:avLst/>
          </a:prstGeom>
          <a:noFill/>
          <a:ln>
            <a:solidFill>
              <a:srgbClr val="1104BA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海陆分布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对三圈环流的影响（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月和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月、注意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月和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月差异）</a:t>
            </a:r>
            <a:endParaRPr lang="zh-CN" altLang="en-US" sz="2000" dirty="0"/>
          </a:p>
        </p:txBody>
      </p:sp>
      <p:sp>
        <p:nvSpPr>
          <p:cNvPr id="20" name="TextBox 19"/>
          <p:cNvSpPr txBox="1"/>
          <p:nvPr/>
        </p:nvSpPr>
        <p:spPr>
          <a:xfrm>
            <a:off x="3197603" y="3944225"/>
            <a:ext cx="5090720" cy="400110"/>
          </a:xfrm>
          <a:prstGeom prst="rect">
            <a:avLst/>
          </a:prstGeom>
          <a:noFill/>
          <a:ln>
            <a:solidFill>
              <a:srgbClr val="1104BA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季风环流（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成因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2000" dirty="0"/>
          </a:p>
        </p:txBody>
      </p:sp>
      <p:sp>
        <p:nvSpPr>
          <p:cNvPr id="21" name="TextBox 20"/>
          <p:cNvSpPr txBox="1"/>
          <p:nvPr/>
        </p:nvSpPr>
        <p:spPr>
          <a:xfrm>
            <a:off x="1651231" y="4692242"/>
            <a:ext cx="6754538" cy="400110"/>
          </a:xfrm>
          <a:prstGeom prst="rect">
            <a:avLst/>
          </a:prstGeom>
          <a:noFill/>
          <a:ln>
            <a:solidFill>
              <a:srgbClr val="1104BA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气候模式图（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分布成因特点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）气候类型的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判断思路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29174" y="5482205"/>
            <a:ext cx="10956022" cy="967188"/>
          </a:xfrm>
          <a:prstGeom prst="rect">
            <a:avLst/>
          </a:prstGeom>
          <a:noFill/>
          <a:ln>
            <a:solidFill>
              <a:srgbClr val="1104BA"/>
            </a:solidFill>
            <a:prstDash val="dash"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气候要素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气温特点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（时空）和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影响因素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降水特点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（时空）和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影响因素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等温（降水）线特点和气温（降水特点）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表述差异，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太阳能和风能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影响因素及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电站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建设区位条件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））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cxnSp>
        <p:nvCxnSpPr>
          <p:cNvPr id="24" name="直接箭头连接符 23"/>
          <p:cNvCxnSpPr/>
          <p:nvPr/>
        </p:nvCxnSpPr>
        <p:spPr>
          <a:xfrm rot="16200000" flipH="1">
            <a:off x="6653871" y="672521"/>
            <a:ext cx="367719" cy="166378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endCxn id="18" idx="0"/>
          </p:cNvCxnSpPr>
          <p:nvPr/>
        </p:nvCxnSpPr>
        <p:spPr>
          <a:xfrm>
            <a:off x="4664278" y="1593908"/>
            <a:ext cx="1078685" cy="830510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>
            <a:endCxn id="18" idx="0"/>
          </p:cNvCxnSpPr>
          <p:nvPr/>
        </p:nvCxnSpPr>
        <p:spPr>
          <a:xfrm rot="10800000" flipV="1">
            <a:off x="5742964" y="2055302"/>
            <a:ext cx="473279" cy="369115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右大括号 34"/>
          <p:cNvSpPr/>
          <p:nvPr/>
        </p:nvSpPr>
        <p:spPr>
          <a:xfrm>
            <a:off x="8388990" y="2508308"/>
            <a:ext cx="302003" cy="1736521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8802846" y="3157057"/>
            <a:ext cx="1758893" cy="400110"/>
          </a:xfrm>
          <a:prstGeom prst="rect">
            <a:avLst/>
          </a:prstGeom>
          <a:noFill/>
          <a:ln>
            <a:solidFill>
              <a:srgbClr val="1104BA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对降水的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影响 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8" name="直接箭头连接符 37"/>
          <p:cNvCxnSpPr/>
          <p:nvPr/>
        </p:nvCxnSpPr>
        <p:spPr>
          <a:xfrm rot="10800000" flipV="1">
            <a:off x="3145875" y="2835478"/>
            <a:ext cx="620783" cy="268447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/>
          <p:nvPr/>
        </p:nvCxnSpPr>
        <p:spPr>
          <a:xfrm rot="16200000" flipH="1">
            <a:off x="4139966" y="3569515"/>
            <a:ext cx="385894" cy="360727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/>
          <p:nvPr/>
        </p:nvCxnSpPr>
        <p:spPr>
          <a:xfrm rot="16200000" flipH="1">
            <a:off x="4552426" y="4418202"/>
            <a:ext cx="325776" cy="183162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/>
          <p:cNvCxnSpPr/>
          <p:nvPr/>
        </p:nvCxnSpPr>
        <p:spPr>
          <a:xfrm rot="16200000" flipH="1">
            <a:off x="4939717" y="5199776"/>
            <a:ext cx="325776" cy="183162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866457" y="1441430"/>
            <a:ext cx="1590040" cy="15900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7538720" y="2545080"/>
            <a:ext cx="894080" cy="89408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464800" y="4612640"/>
            <a:ext cx="1412240" cy="1412240"/>
          </a:xfrm>
          <a:prstGeom prst="ellipse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59520" y="-731520"/>
            <a:ext cx="1605280" cy="1605280"/>
          </a:xfrm>
          <a:prstGeom prst="ellipse">
            <a:avLst/>
          </a:prstGeom>
          <a:solidFill>
            <a:schemeClr val="accent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4400" y="5628640"/>
            <a:ext cx="2052320" cy="205232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r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2829</Words>
  <Application>WPS 演示</Application>
  <PresentationFormat>自定义</PresentationFormat>
  <Paragraphs>314</Paragraphs>
  <Slides>42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42</vt:i4>
      </vt:variant>
    </vt:vector>
  </HeadingPairs>
  <TitlesOfParts>
    <vt:vector size="44" baseType="lpstr">
      <vt:lpstr>Office 主题​​</vt:lpstr>
      <vt:lpstr>1_Office 主题​​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  <vt:lpstr>幻灯片 32</vt:lpstr>
      <vt:lpstr>幻灯片 33</vt:lpstr>
      <vt:lpstr>幻灯片 34</vt:lpstr>
      <vt:lpstr>幻灯片 35</vt:lpstr>
      <vt:lpstr>幻灯片 36</vt:lpstr>
      <vt:lpstr>幻灯片 37</vt:lpstr>
      <vt:lpstr>幻灯片 38</vt:lpstr>
      <vt:lpstr>幻灯片 39</vt:lpstr>
      <vt:lpstr>幻灯片 40</vt:lpstr>
      <vt:lpstr>幻灯片 41</vt:lpstr>
      <vt:lpstr>幻灯片 42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 立</dc:creator>
  <cp:lastModifiedBy>Windows 用户</cp:lastModifiedBy>
  <cp:revision>361</cp:revision>
  <dcterms:created xsi:type="dcterms:W3CDTF">2020-03-22T13:29:00Z</dcterms:created>
  <dcterms:modified xsi:type="dcterms:W3CDTF">2020-12-08T08:06:58Z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2052-11.3.0.9228</vt:lpwstr>
  </property>
</Properties>
</file>